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5"/>
    <p:sldMasterId id="2147483734" r:id="rId6"/>
    <p:sldMasterId id="214748373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Lst>
  <p:sldSz cy="5143500" cx="9144000"/>
  <p:notesSz cx="6858000" cy="9144000"/>
  <p:embeddedFontLst>
    <p:embeddedFont>
      <p:font typeface="Anton"/>
      <p:regular r:id="rId255"/>
    </p:embeddedFont>
    <p:embeddedFont>
      <p:font typeface="DM Sans Medium"/>
      <p:regular r:id="rId256"/>
      <p:bold r:id="rId257"/>
      <p:italic r:id="rId258"/>
      <p:boldItalic r:id="rId259"/>
    </p:embeddedFont>
    <p:embeddedFont>
      <p:font typeface="Lato"/>
      <p:regular r:id="rId260"/>
      <p:bold r:id="rId261"/>
      <p:italic r:id="rId262"/>
      <p:boldItalic r:id="rId263"/>
    </p:embeddedFont>
    <p:embeddedFont>
      <p:font typeface="Lato Light"/>
      <p:regular r:id="rId264"/>
      <p:bold r:id="rId265"/>
      <p:italic r:id="rId266"/>
      <p:boldItalic r:id="rId267"/>
    </p:embeddedFont>
    <p:embeddedFont>
      <p:font typeface="Helvetica Neue"/>
      <p:regular r:id="rId268"/>
      <p:bold r:id="rId269"/>
      <p:italic r:id="rId270"/>
      <p:boldItalic r:id="rId271"/>
    </p:embeddedFont>
    <p:embeddedFont>
      <p:font typeface="Helvetica Neue Light"/>
      <p:regular r:id="rId272"/>
      <p:bold r:id="rId273"/>
      <p:italic r:id="rId274"/>
      <p:boldItalic r:id="rId275"/>
    </p:embeddedFont>
    <p:embeddedFont>
      <p:font typeface="DM Sans"/>
      <p:regular r:id="rId276"/>
      <p:bold r:id="rId277"/>
      <p:italic r:id="rId278"/>
      <p:boldItalic r:id="rId2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A24172-E9D3-4222-B2F2-D459F6326BDB}">
  <a:tblStyle styleId="{D4A24172-E9D3-4222-B2F2-D459F6326BD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font" Target="fonts/HelveticaNeue-boldItalic.fntdata"/><Relationship Id="rId87" Type="http://schemas.openxmlformats.org/officeDocument/2006/relationships/slide" Target="slides/slide79.xml"/><Relationship Id="rId270" Type="http://schemas.openxmlformats.org/officeDocument/2006/relationships/font" Target="fonts/HelveticaNeue-italic.fntdata"/><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font" Target="fonts/HelveticaNeue-bold.fntdata"/><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font" Target="fonts/LatoLight-regular.fntdata"/><Relationship Id="rId142" Type="http://schemas.openxmlformats.org/officeDocument/2006/relationships/slide" Target="slides/slide134.xml"/><Relationship Id="rId263" Type="http://schemas.openxmlformats.org/officeDocument/2006/relationships/font" Target="fonts/Lato-boldItalic.fntdata"/><Relationship Id="rId141" Type="http://schemas.openxmlformats.org/officeDocument/2006/relationships/slide" Target="slides/slide133.xml"/><Relationship Id="rId262" Type="http://schemas.openxmlformats.org/officeDocument/2006/relationships/font" Target="fonts/Lato-italic.fntdata"/><Relationship Id="rId140" Type="http://schemas.openxmlformats.org/officeDocument/2006/relationships/slide" Target="slides/slide132.xml"/><Relationship Id="rId261" Type="http://schemas.openxmlformats.org/officeDocument/2006/relationships/font" Target="fonts/Lato-bold.fntdata"/><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font" Target="fonts/HelveticaNeue-regular.fntdata"/><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font" Target="fonts/LatoLight-boldItalic.fntdata"/><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font" Target="fonts/LatoLight-italic.fntdata"/><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font" Target="fonts/LatoLight-bold.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font" Target="fonts/Lato-regular.fntdata"/><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font" Target="fonts/DMSansMedium-boldItalic.fntdata"/><Relationship Id="rId137" Type="http://schemas.openxmlformats.org/officeDocument/2006/relationships/slide" Target="slides/slide129.xml"/><Relationship Id="rId258" Type="http://schemas.openxmlformats.org/officeDocument/2006/relationships/font" Target="fonts/DMSansMedium-italic.fntdata"/><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font" Target="fonts/DMSansMedium-bold.fntdata"/><Relationship Id="rId135" Type="http://schemas.openxmlformats.org/officeDocument/2006/relationships/slide" Target="slides/slide127.xml"/><Relationship Id="rId256" Type="http://schemas.openxmlformats.org/officeDocument/2006/relationships/font" Target="fonts/DMSansMedium-regular.fntdata"/><Relationship Id="rId134" Type="http://schemas.openxmlformats.org/officeDocument/2006/relationships/slide" Target="slides/slide126.xml"/><Relationship Id="rId255" Type="http://schemas.openxmlformats.org/officeDocument/2006/relationships/font" Target="fonts/Anton-regular.fntdata"/><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275" Type="http://schemas.openxmlformats.org/officeDocument/2006/relationships/font" Target="fonts/HelveticaNeueLight-boldItalic.fntdata"/><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font" Target="fonts/HelveticaNeueLight-italic.fntdata"/><Relationship Id="rId152" Type="http://schemas.openxmlformats.org/officeDocument/2006/relationships/slide" Target="slides/slide144.xml"/><Relationship Id="rId273" Type="http://schemas.openxmlformats.org/officeDocument/2006/relationships/font" Target="fonts/HelveticaNeueLight-bold.fntdata"/><Relationship Id="rId151" Type="http://schemas.openxmlformats.org/officeDocument/2006/relationships/slide" Target="slides/slide143.xml"/><Relationship Id="rId272" Type="http://schemas.openxmlformats.org/officeDocument/2006/relationships/font" Target="fonts/HelveticaNeueLight-regular.fntdata"/><Relationship Id="rId158" Type="http://schemas.openxmlformats.org/officeDocument/2006/relationships/slide" Target="slides/slide150.xml"/><Relationship Id="rId279" Type="http://schemas.openxmlformats.org/officeDocument/2006/relationships/font" Target="fonts/DMSans-boldItalic.fntdata"/><Relationship Id="rId157" Type="http://schemas.openxmlformats.org/officeDocument/2006/relationships/slide" Target="slides/slide149.xml"/><Relationship Id="rId278" Type="http://schemas.openxmlformats.org/officeDocument/2006/relationships/font" Target="fonts/DMSans-italic.fntdata"/><Relationship Id="rId156" Type="http://schemas.openxmlformats.org/officeDocument/2006/relationships/slide" Target="slides/slide148.xml"/><Relationship Id="rId277" Type="http://schemas.openxmlformats.org/officeDocument/2006/relationships/font" Target="fonts/DMSans-bold.fntdata"/><Relationship Id="rId155" Type="http://schemas.openxmlformats.org/officeDocument/2006/relationships/slide" Target="slides/slide147.xml"/><Relationship Id="rId276" Type="http://schemas.openxmlformats.org/officeDocument/2006/relationships/font" Target="fonts/DMSans-regular.fntdata"/><Relationship Id="rId107" Type="http://schemas.openxmlformats.org/officeDocument/2006/relationships/slide" Target="slides/slide99.xml"/><Relationship Id="rId228" Type="http://schemas.openxmlformats.org/officeDocument/2006/relationships/slide" Target="slides/slide220.xml"/><Relationship Id="rId106" Type="http://schemas.openxmlformats.org/officeDocument/2006/relationships/slide" Target="slides/slide98.xml"/><Relationship Id="rId227" Type="http://schemas.openxmlformats.org/officeDocument/2006/relationships/slide" Target="slides/slide219.xml"/><Relationship Id="rId105" Type="http://schemas.openxmlformats.org/officeDocument/2006/relationships/slide" Target="slides/slide97.xml"/><Relationship Id="rId226" Type="http://schemas.openxmlformats.org/officeDocument/2006/relationships/slide" Target="slides/slide218.xml"/><Relationship Id="rId104" Type="http://schemas.openxmlformats.org/officeDocument/2006/relationships/slide" Target="slides/slide96.xml"/><Relationship Id="rId225" Type="http://schemas.openxmlformats.org/officeDocument/2006/relationships/slide" Target="slides/slide217.xml"/><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103" Type="http://schemas.openxmlformats.org/officeDocument/2006/relationships/slide" Target="slides/slide95.xml"/><Relationship Id="rId224" Type="http://schemas.openxmlformats.org/officeDocument/2006/relationships/slide" Target="slides/slide216.xml"/><Relationship Id="rId102" Type="http://schemas.openxmlformats.org/officeDocument/2006/relationships/slide" Target="slides/slide94.xml"/><Relationship Id="rId223" Type="http://schemas.openxmlformats.org/officeDocument/2006/relationships/slide" Target="slides/slide215.xml"/><Relationship Id="rId101" Type="http://schemas.openxmlformats.org/officeDocument/2006/relationships/slide" Target="slides/slide93.xml"/><Relationship Id="rId222" Type="http://schemas.openxmlformats.org/officeDocument/2006/relationships/slide" Target="slides/slide214.xml"/><Relationship Id="rId100" Type="http://schemas.openxmlformats.org/officeDocument/2006/relationships/slide" Target="slides/slide92.xml"/><Relationship Id="rId221" Type="http://schemas.openxmlformats.org/officeDocument/2006/relationships/slide" Target="slides/slide213.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9" Type="http://schemas.openxmlformats.org/officeDocument/2006/relationships/slide" Target="slides/slide211.xml"/><Relationship Id="rId218" Type="http://schemas.openxmlformats.org/officeDocument/2006/relationships/slide" Target="slides/slide210.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116" Type="http://schemas.openxmlformats.org/officeDocument/2006/relationships/slide" Target="slides/slide108.xml"/><Relationship Id="rId237" Type="http://schemas.openxmlformats.org/officeDocument/2006/relationships/slide" Target="slides/slide229.xml"/><Relationship Id="rId115" Type="http://schemas.openxmlformats.org/officeDocument/2006/relationships/slide" Target="slides/slide107.xml"/><Relationship Id="rId236" Type="http://schemas.openxmlformats.org/officeDocument/2006/relationships/slide" Target="slides/slide228.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230" Type="http://schemas.openxmlformats.org/officeDocument/2006/relationships/slide" Target="slides/slide222.xml"/><Relationship Id="rId114" Type="http://schemas.openxmlformats.org/officeDocument/2006/relationships/slide" Target="slides/slide106.xml"/><Relationship Id="rId235" Type="http://schemas.openxmlformats.org/officeDocument/2006/relationships/slide" Target="slides/slide227.xml"/><Relationship Id="rId113" Type="http://schemas.openxmlformats.org/officeDocument/2006/relationships/slide" Target="slides/slide105.xml"/><Relationship Id="rId234" Type="http://schemas.openxmlformats.org/officeDocument/2006/relationships/slide" Target="slides/slide226.xml"/><Relationship Id="rId112" Type="http://schemas.openxmlformats.org/officeDocument/2006/relationships/slide" Target="slides/slide104.xml"/><Relationship Id="rId233" Type="http://schemas.openxmlformats.org/officeDocument/2006/relationships/slide" Target="slides/slide225.xml"/><Relationship Id="rId111" Type="http://schemas.openxmlformats.org/officeDocument/2006/relationships/slide" Target="slides/slide103.xml"/><Relationship Id="rId232" Type="http://schemas.openxmlformats.org/officeDocument/2006/relationships/slide" Target="slides/slide224.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5cc0a96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45cc0a967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3944ced15e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3944ced15e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3944ced15e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13944ced15e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944ced15e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944ced15e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944ced15e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944ced15e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944ced15e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944ced15e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3944ced15e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3944ced15e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3944ced15e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3944ced15e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3944ced15e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13944ced15e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3944ced15e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3944ced15e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3944ced15e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3944ced15e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3944ced15e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3944ced15e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3944ced15e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3944ced15e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3944ced15e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3944ced15e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3944ced15e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3944ced15e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3944ced15e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3944ced15e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3944ced15e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3944ced15e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3944ced15e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3944ced15e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3944ced15e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3944ced15e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3944ced15e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3944ced15e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3944ced15e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13944ced15e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5cc0a96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145cc0a967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3944ced15e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3944ced15e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3944ced15e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3944ced15e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3944ced15e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3944ced15e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3944ced15e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3944ced15e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3944ced15e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13944ced15e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3944ced15e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3944ced15e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3944ced15e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3944ced15e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13944ced15e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3944ced15e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3944ced15e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3944ced15e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3944ced15e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3944ced15e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3944ced15e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3944ced15e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13944ced15e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13944ced15e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3944ced15e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3944ced15e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3944ced15e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3944ced15e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3944ced15e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3944ced15e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3944ced15e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13944ced15e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3944ced15e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3944ced15e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3944ced15e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13944ced15e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13944ced15e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13944ced15e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3944ced15e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3944ced15e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3944ced15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13944ced15e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3944ced15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13944ced15e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3944ced15e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3944ced15e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3944ced15e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13944ced15e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3944ced15e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3944ced15e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3944ced15e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3944ced15e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13944ced15e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13944ced15e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3944ced15e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3944ced15e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3944ced15e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13944ced15e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13944ced15e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13944ced15e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45cc0a96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45cc0a967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13944ced15e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13944ced15e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3944ced15e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3944ced15e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3944ced15e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13944ced15e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3944ced15e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3944ced15e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3944ced15e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13944ced15e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3944ced15e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13944ced15e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13944ced15e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13944ced15e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3944ced15e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3944ced15e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3944ced15e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3944ced15e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3944ced15e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3944ced15e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5cc0a96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45cc0a9675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13944ced15e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13944ced15e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3944ced15e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3944ced15e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3944ced15e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3944ced15e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13944ced15e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13944ced15e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13944ced15e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13944ced15e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3944ced15e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3944ced15e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3944ced15e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3944ced15e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13944ced15e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13944ced15e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3944ced15e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13944ced15e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13944ced15e_0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13944ced15e_0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13944ced15e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13944ced15e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13944ced15e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13944ced15e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13944ced15e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13944ced15e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3944ced15e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3944ced15e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3944ced15e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13944ced15e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13944ced15e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13944ced15e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13944ced15e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13944ced15e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13944ced15e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13944ced15e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3944ced15e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3944ced15e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3944ced15e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3944ced15e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13944ced15e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13944ced15e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13944ced15e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13944ced15e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13944ced15e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13944ced15e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3944ced15e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3944ced15e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13944ced15e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13944ced15e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13944ced15e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13944ced15e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13944ced15e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13944ced15e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3944ced15e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13944ced15e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13944ced15e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13944ced15e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13944ced15e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13944ced15e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45cc0a967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45cc0a967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13944ced15e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13944ced15e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13944ced15e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13944ced15e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13944ced15e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13944ced15e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13944ced15e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13944ced15e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13944ced15e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13944ced15e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13944ced15e_0_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13944ced15e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13944ced15e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13944ced15e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13944ced15e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13944ced15e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13944ced15e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13944ced15e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13944ced15e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13944ced15e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13944ced15e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13944ced15e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13944ced15e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13944ced15e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13944ced15e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13944ced15e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13944ced15e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13944ced15e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13944ced15e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13944ced15e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13944ced15e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13944ced15e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3944ced15e_0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13944ced15e_0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3944ced15e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3944ced15e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13944ced15e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13944ced15e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13944ced15e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13944ced15e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13944ced15e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13944ced15e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13944ced15e_0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13944ced15e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3944ced15e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13944ced15e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13944ced15e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13944ced15e_0_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3944ced15e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13944ced15e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13944ced15e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13944ced15e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13944ced15e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13944ced15e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13944ced15e_0_2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13944ced15e_0_2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13944ced15e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13944ced15e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3944ced15e_0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13944ced15e_0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45cc0a967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45cc0a967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13944ced15e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13944ced15e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13944ced15e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13944ced15e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3944ced15e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13944ced15e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13944ced15e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13944ced15e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13944ced15e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13944ced15e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13944ced15e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13944ced15e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13944ced15e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13944ced15e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13944ced15e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13944ced15e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13944ced15e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13944ced15e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13944ced15e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13944ced15e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45cc0a967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45cc0a967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13944ced15e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13944ced15e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13944ced15e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3944ced15e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13944ced15e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13944ced15e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13944ced15e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13944ced15e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13944ced15e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13944ced15e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13944ced15e_0_2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13944ced15e_0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13944ced15e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13944ced15e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3944ced15e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13944ced15e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13944ced15e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13944ced15e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13944ced15e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13944ced15e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45cc0a967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45cc0a9675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13944ced15e_0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13944ced15e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13944ced15e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13944ced15e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13944ced15e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13944ced15e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13944ced15e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13944ced15e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13944ced15e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13944ced15e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13944ced15e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13944ced15e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3944ced15e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13944ced15e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45cc0a967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145cc0a967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45cc0a967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45cc0a9675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5cc0a967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45cc0a9675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45cc0a967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145cc0a967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45cc0a967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45cc0a9675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944ced1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944ced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45cc0a967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145cc0a9675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45cc0a967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45cc0a9675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45cc0a967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45cc0a9675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45cc0a967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45cc0a9675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5cc0a967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145cc0a9675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45cc0a967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145cc0a9675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45cc0a967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45cc0a967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45cc0a967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45cc0a9675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45cc0a967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45cc0a967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45cc0a967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145cc0a9675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5cc0a96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45cc0a967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si tiene módulos, cantidad de clases y ubicación de los desafíos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45cc0a967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145cc0a9675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45cc0a967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45cc0a9675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45cc0a967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45cc0a9675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45cc0a967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45cc0a9675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45cc0a967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145cc0a9675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45cc0a967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145cc0a9675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45cc0a9675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145cc0a9675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45cc0a967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145cc0a9675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3944ced15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3944ced15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944ced15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3944ced15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5cc0a96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45cc0a967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3944ced15e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3944ced15e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3944ced15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3944ced15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3944ced15e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3944ced15e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3944ced15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3944ced15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944ced15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944ced15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3944ced15e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3944ced15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3944ced15e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3944ced15e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3944ced15e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3944ced15e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3944ced15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3944ced15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3944ced15e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3944ced15e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Puede ser #CoderAlarm</a:t>
            </a:r>
            <a:endParaRPr/>
          </a:p>
          <a:p>
            <a:pPr indent="0" lvl="0" marL="0" rtl="0" algn="l">
              <a:lnSpc>
                <a:spcPct val="100000"/>
              </a:lnSpc>
              <a:spcBef>
                <a:spcPts val="0"/>
              </a:spcBef>
              <a:spcAft>
                <a:spcPts val="0"/>
              </a:spcAft>
              <a:buSzPts val="1100"/>
              <a:buNone/>
            </a:pPr>
            <a:r>
              <a:rPr lang="es-419"/>
              <a:t>Work </a:t>
            </a:r>
            <a:endParaRPr/>
          </a:p>
          <a:p>
            <a:pPr indent="0" lvl="0" marL="0" rtl="0" algn="l">
              <a:lnSpc>
                <a:spcPct val="100000"/>
              </a:lnSpc>
              <a:spcBef>
                <a:spcPts val="0"/>
              </a:spcBef>
              <a:spcAft>
                <a:spcPts val="0"/>
              </a:spcAft>
              <a:buSzPts val="1100"/>
              <a:buNone/>
            </a:pPr>
            <a:r>
              <a:rPr lang="es-419"/>
              <a:t>Coder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3944ced15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3944ced15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3944ced15e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3944ced15e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3944ced15e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3944ced15e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3944ced15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3944ced15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3944ced15e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3944ced15e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944ced15e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3944ced15e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3944ced15e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3944ced15e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3944ced15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3944ced15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3944ced15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3944ced15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3944ced15e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3944ced15e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944ced15e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3944ced15e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944ced15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3944ced15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3944ced15e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3944ced15e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3944ced15e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3944ced15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3944ced15e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3944ced15e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3944ced15e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3944ced15e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3944ced15e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3944ced15e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3944ced15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3944ced15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3944ced15e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3944ced15e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3944ced15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3944ced15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número y nombre de clase donde se plantea el primer desafío</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3944ced15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3944ced15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3944ced15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3944ced15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3944ced15e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3944ced15e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3944ced15e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3944ced15e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3944ced15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3944ced15e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3944ced15e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3944ced15e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3944ced15e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3944ced15e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3944ced15e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3944ced15e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3944ced15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3944ced15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3944ced15e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3944ced15e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3944ced15e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3944ced15e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3944ced15e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3944ced15e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3944ced15e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3944ced15e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3944ced15e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3944ced15e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3944ced15e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3944ced15e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3944ced15e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3944ced15e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3944ced15e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3944ced15e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3944ced15e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3944ced15e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3944ced15e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3944ced15e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3944ced15e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3944ced15e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48" name="Google Shape;48;p1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1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50" name="Shape 50"/>
        <p:cNvGrpSpPr/>
        <p:nvPr/>
      </p:nvGrpSpPr>
      <p:grpSpPr>
        <a:xfrm>
          <a:off x="0" y="0"/>
          <a:ext cx="0" cy="0"/>
          <a:chOff x="0" y="0"/>
          <a:chExt cx="0" cy="0"/>
        </a:xfrm>
      </p:grpSpPr>
      <p:pic>
        <p:nvPicPr>
          <p:cNvPr id="51" name="Google Shape;51;p12"/>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52" name="Google Shape;52;p1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8" name="Shape 5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9" name="Shape 59"/>
        <p:cNvGrpSpPr/>
        <p:nvPr/>
      </p:nvGrpSpPr>
      <p:grpSpPr>
        <a:xfrm>
          <a:off x="0" y="0"/>
          <a:ext cx="0" cy="0"/>
          <a:chOff x="0" y="0"/>
          <a:chExt cx="0" cy="0"/>
        </a:xfrm>
      </p:grpSpPr>
      <p:pic>
        <p:nvPicPr>
          <p:cNvPr id="60" name="Google Shape;60;p16"/>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61" name="Shape 61"/>
        <p:cNvGrpSpPr/>
        <p:nvPr/>
      </p:nvGrpSpPr>
      <p:grpSpPr>
        <a:xfrm>
          <a:off x="0" y="0"/>
          <a:ext cx="0" cy="0"/>
          <a:chOff x="0" y="0"/>
          <a:chExt cx="0" cy="0"/>
        </a:xfrm>
      </p:grpSpPr>
      <p:sp>
        <p:nvSpPr>
          <p:cNvPr id="62" name="Google Shape;62;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5" name="Shape 65"/>
        <p:cNvGrpSpPr/>
        <p:nvPr/>
      </p:nvGrpSpPr>
      <p:grpSpPr>
        <a:xfrm>
          <a:off x="0" y="0"/>
          <a:ext cx="0" cy="0"/>
          <a:chOff x="0" y="0"/>
          <a:chExt cx="0" cy="0"/>
        </a:xfrm>
      </p:grpSpPr>
      <p:sp>
        <p:nvSpPr>
          <p:cNvPr id="66" name="Google Shape;66;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7" name="Google Shape;67;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9" name="Shape 69"/>
        <p:cNvGrpSpPr/>
        <p:nvPr/>
      </p:nvGrpSpPr>
      <p:grpSpPr>
        <a:xfrm>
          <a:off x="0" y="0"/>
          <a:ext cx="0" cy="0"/>
          <a:chOff x="0" y="0"/>
          <a:chExt cx="0" cy="0"/>
        </a:xfrm>
      </p:grpSpPr>
      <p:sp>
        <p:nvSpPr>
          <p:cNvPr id="70" name="Google Shape;70;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1" name="Google Shape;71;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2" name="Google Shape;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73" name="Shape 73"/>
        <p:cNvGrpSpPr/>
        <p:nvPr/>
      </p:nvGrpSpPr>
      <p:grpSpPr>
        <a:xfrm>
          <a:off x="0" y="0"/>
          <a:ext cx="0" cy="0"/>
          <a:chOff x="0" y="0"/>
          <a:chExt cx="0" cy="0"/>
        </a:xfrm>
      </p:grpSpPr>
      <p:sp>
        <p:nvSpPr>
          <p:cNvPr id="74" name="Google Shape;74;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7" name="Shape 77"/>
        <p:cNvGrpSpPr/>
        <p:nvPr/>
      </p:nvGrpSpPr>
      <p:grpSpPr>
        <a:xfrm>
          <a:off x="0" y="0"/>
          <a:ext cx="0" cy="0"/>
          <a:chOff x="0" y="0"/>
          <a:chExt cx="0" cy="0"/>
        </a:xfrm>
      </p:grpSpPr>
      <p:sp>
        <p:nvSpPr>
          <p:cNvPr id="78" name="Google Shape;78;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81" name="Shape 81"/>
        <p:cNvGrpSpPr/>
        <p:nvPr/>
      </p:nvGrpSpPr>
      <p:grpSpPr>
        <a:xfrm>
          <a:off x="0" y="0"/>
          <a:ext cx="0" cy="0"/>
          <a:chOff x="0" y="0"/>
          <a:chExt cx="0" cy="0"/>
        </a:xfrm>
      </p:grpSpPr>
      <p:sp>
        <p:nvSpPr>
          <p:cNvPr id="82" name="Google Shape;82;p2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5" name="Shape 85"/>
        <p:cNvGrpSpPr/>
        <p:nvPr/>
      </p:nvGrpSpPr>
      <p:grpSpPr>
        <a:xfrm>
          <a:off x="0" y="0"/>
          <a:ext cx="0" cy="0"/>
          <a:chOff x="0" y="0"/>
          <a:chExt cx="0" cy="0"/>
        </a:xfrm>
      </p:grpSpPr>
      <p:sp>
        <p:nvSpPr>
          <p:cNvPr id="86" name="Google Shape;86;p2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8" name="Google Shape;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9" name="Shape 89"/>
        <p:cNvGrpSpPr/>
        <p:nvPr/>
      </p:nvGrpSpPr>
      <p:grpSpPr>
        <a:xfrm>
          <a:off x="0" y="0"/>
          <a:ext cx="0" cy="0"/>
          <a:chOff x="0" y="0"/>
          <a:chExt cx="0" cy="0"/>
        </a:xfrm>
      </p:grpSpPr>
      <p:sp>
        <p:nvSpPr>
          <p:cNvPr id="90" name="Google Shape;9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2" name="Google Shape;9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7" name="Shape 97"/>
        <p:cNvGrpSpPr/>
        <p:nvPr/>
      </p:nvGrpSpPr>
      <p:grpSpPr>
        <a:xfrm>
          <a:off x="0" y="0"/>
          <a:ext cx="0" cy="0"/>
          <a:chOff x="0" y="0"/>
          <a:chExt cx="0" cy="0"/>
        </a:xfrm>
      </p:grpSpPr>
      <p:sp>
        <p:nvSpPr>
          <p:cNvPr id="98" name="Google Shape;9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01" name="Shape 101"/>
        <p:cNvGrpSpPr/>
        <p:nvPr/>
      </p:nvGrpSpPr>
      <p:grpSpPr>
        <a:xfrm>
          <a:off x="0" y="0"/>
          <a:ext cx="0" cy="0"/>
          <a:chOff x="0" y="0"/>
          <a:chExt cx="0" cy="0"/>
        </a:xfrm>
      </p:grpSpPr>
      <p:sp>
        <p:nvSpPr>
          <p:cNvPr id="102" name="Google Shape;102;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3" name="Google Shape;103;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5" name="Shape 105"/>
        <p:cNvGrpSpPr/>
        <p:nvPr/>
      </p:nvGrpSpPr>
      <p:grpSpPr>
        <a:xfrm>
          <a:off x="0" y="0"/>
          <a:ext cx="0" cy="0"/>
          <a:chOff x="0" y="0"/>
          <a:chExt cx="0" cy="0"/>
        </a:xfrm>
      </p:grpSpPr>
      <p:sp>
        <p:nvSpPr>
          <p:cNvPr id="106" name="Google Shape;106;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7" name="Google Shape;107;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8" name="Google Shape;10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9" name="Shape 109"/>
        <p:cNvGrpSpPr/>
        <p:nvPr/>
      </p:nvGrpSpPr>
      <p:grpSpPr>
        <a:xfrm>
          <a:off x="0" y="0"/>
          <a:ext cx="0" cy="0"/>
          <a:chOff x="0" y="0"/>
          <a:chExt cx="0" cy="0"/>
        </a:xfrm>
      </p:grpSpPr>
      <p:sp>
        <p:nvSpPr>
          <p:cNvPr id="110" name="Google Shape;1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11" name="Google Shape;1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2" name="Google Shape;1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13" name="Shape 113"/>
        <p:cNvGrpSpPr/>
        <p:nvPr/>
      </p:nvGrpSpPr>
      <p:grpSpPr>
        <a:xfrm>
          <a:off x="0" y="0"/>
          <a:ext cx="0" cy="0"/>
          <a:chOff x="0" y="0"/>
          <a:chExt cx="0" cy="0"/>
        </a:xfrm>
      </p:grpSpPr>
      <p:sp>
        <p:nvSpPr>
          <p:cNvPr id="114" name="Google Shape;114;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15" name="Google Shape;115;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6" name="Google Shape;1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10" name="Shape 10"/>
        <p:cNvGrpSpPr/>
        <p:nvPr/>
      </p:nvGrpSpPr>
      <p:grpSpPr>
        <a:xfrm>
          <a:off x="0" y="0"/>
          <a:ext cx="0" cy="0"/>
          <a:chOff x="0" y="0"/>
          <a:chExt cx="0" cy="0"/>
        </a:xfrm>
      </p:grpSpPr>
      <p:pic>
        <p:nvPicPr>
          <p:cNvPr id="11" name="Google Shape;11;p4"/>
          <p:cNvPicPr preferRelativeResize="0"/>
          <p:nvPr/>
        </p:nvPicPr>
        <p:blipFill rotWithShape="1">
          <a:blip r:embed="rId2">
            <a:alphaModFix/>
          </a:blip>
          <a:srcRect b="0" l="0" r="0" t="0"/>
          <a:stretch/>
        </p:blipFill>
        <p:spPr>
          <a:xfrm>
            <a:off x="2313687" y="1942375"/>
            <a:ext cx="4516625" cy="12587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21" name="Shape 121"/>
        <p:cNvGrpSpPr/>
        <p:nvPr/>
      </p:nvGrpSpPr>
      <p:grpSpPr>
        <a:xfrm>
          <a:off x="0" y="0"/>
          <a:ext cx="0" cy="0"/>
          <a:chOff x="0" y="0"/>
          <a:chExt cx="0" cy="0"/>
        </a:xfrm>
      </p:grpSpPr>
      <p:sp>
        <p:nvSpPr>
          <p:cNvPr id="122" name="Google Shape;122;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23" name="Google Shape;123;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5" name="Shape 125"/>
        <p:cNvGrpSpPr/>
        <p:nvPr/>
      </p:nvGrpSpPr>
      <p:grpSpPr>
        <a:xfrm>
          <a:off x="0" y="0"/>
          <a:ext cx="0" cy="0"/>
          <a:chOff x="0" y="0"/>
          <a:chExt cx="0" cy="0"/>
        </a:xfrm>
      </p:grpSpPr>
      <p:sp>
        <p:nvSpPr>
          <p:cNvPr id="126" name="Google Shape;126;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27" name="Google Shape;127;p3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8" name="Google Shape;12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9" name="Shape 129"/>
        <p:cNvGrpSpPr/>
        <p:nvPr/>
      </p:nvGrpSpPr>
      <p:grpSpPr>
        <a:xfrm>
          <a:off x="0" y="0"/>
          <a:ext cx="0" cy="0"/>
          <a:chOff x="0" y="0"/>
          <a:chExt cx="0" cy="0"/>
        </a:xfrm>
      </p:grpSpPr>
      <p:sp>
        <p:nvSpPr>
          <p:cNvPr id="130" name="Google Shape;130;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1" name="Google Shape;131;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 name="Google Shape;1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33" name="Shape 133"/>
        <p:cNvGrpSpPr/>
        <p:nvPr/>
      </p:nvGrpSpPr>
      <p:grpSpPr>
        <a:xfrm>
          <a:off x="0" y="0"/>
          <a:ext cx="0" cy="0"/>
          <a:chOff x="0" y="0"/>
          <a:chExt cx="0" cy="0"/>
        </a:xfrm>
      </p:grpSpPr>
      <p:sp>
        <p:nvSpPr>
          <p:cNvPr id="134" name="Google Shape;13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35" name="Google Shape;13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6" name="Google Shape;13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id="138" name="Google Shape;138;p36"/>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4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4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4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4" name="Shape 14"/>
        <p:cNvGrpSpPr/>
        <p:nvPr/>
      </p:nvGrpSpPr>
      <p:grpSpPr>
        <a:xfrm>
          <a:off x="0" y="0"/>
          <a:ext cx="0" cy="0"/>
          <a:chOff x="0" y="0"/>
          <a:chExt cx="0" cy="0"/>
        </a:xfrm>
      </p:grpSpPr>
      <p:sp>
        <p:nvSpPr>
          <p:cNvPr id="15" name="Google Shape;15;p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6"/>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17" name="Google Shape;17;p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 name="Google Shape;19;p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 name="Google Shape;20;p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 name="Google Shape;21;p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2" name="Google Shape;22;p6"/>
          <p:cNvPicPr preferRelativeResize="0"/>
          <p:nvPr/>
        </p:nvPicPr>
        <p:blipFill rotWithShape="1">
          <a:blip r:embed="rId3">
            <a:alphaModFix/>
          </a:blip>
          <a:srcRect b="0" l="0" r="0" t="0"/>
          <a:stretch/>
        </p:blipFill>
        <p:spPr>
          <a:xfrm>
            <a:off x="5276200" y="1391289"/>
            <a:ext cx="196500" cy="196500"/>
          </a:xfrm>
          <a:prstGeom prst="rect">
            <a:avLst/>
          </a:prstGeom>
          <a:noFill/>
          <a:ln>
            <a:noFill/>
          </a:ln>
        </p:spPr>
      </p:pic>
      <p:sp>
        <p:nvSpPr>
          <p:cNvPr id="23" name="Google Shape;23;p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6" name="Google Shape;26;p6"/>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7" name="Google Shape;27;p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8" name="Google Shape;28;p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9" name="Google Shape;29;p6"/>
          <p:cNvPicPr preferRelativeResize="0"/>
          <p:nvPr/>
        </p:nvPicPr>
        <p:blipFill rotWithShape="1">
          <a:blip r:embed="rId3">
            <a:alphaModFix/>
          </a:blip>
          <a:srcRect b="0" l="0" r="0" t="0"/>
          <a:stretch/>
        </p:blipFill>
        <p:spPr>
          <a:xfrm>
            <a:off x="2966250" y="1391289"/>
            <a:ext cx="196500" cy="196500"/>
          </a:xfrm>
          <a:prstGeom prst="rect">
            <a:avLst/>
          </a:prstGeom>
          <a:noFill/>
          <a:ln>
            <a:noFill/>
          </a:ln>
        </p:spPr>
      </p:pic>
      <p:sp>
        <p:nvSpPr>
          <p:cNvPr id="30" name="Google Shape;30;p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p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3" name="Google Shape;33;p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4" name="Google Shape;34;p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5" name="Google Shape;35;p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6" name="Google Shape;36;p6"/>
          <p:cNvPicPr preferRelativeResize="0"/>
          <p:nvPr/>
        </p:nvPicPr>
        <p:blipFill rotWithShape="1">
          <a:blip r:embed="rId3">
            <a:alphaModFix/>
          </a:blip>
          <a:srcRect b="0" l="0" r="0" t="0"/>
          <a:stretch/>
        </p:blipFill>
        <p:spPr>
          <a:xfrm>
            <a:off x="7733250" y="1391289"/>
            <a:ext cx="196500" cy="196500"/>
          </a:xfrm>
          <a:prstGeom prst="rect">
            <a:avLst/>
          </a:prstGeom>
          <a:noFill/>
          <a:ln>
            <a:noFill/>
          </a:ln>
        </p:spPr>
      </p:pic>
      <p:sp>
        <p:nvSpPr>
          <p:cNvPr id="37" name="Google Shape;37;p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5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179" name="Shape 179"/>
        <p:cNvGrpSpPr/>
        <p:nvPr/>
      </p:nvGrpSpPr>
      <p:grpSpPr>
        <a:xfrm>
          <a:off x="0" y="0"/>
          <a:ext cx="0" cy="0"/>
          <a:chOff x="0" y="0"/>
          <a:chExt cx="0" cy="0"/>
        </a:xfrm>
      </p:grpSpPr>
      <p:sp>
        <p:nvSpPr>
          <p:cNvPr id="180" name="Google Shape;18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81" name="Google Shape;18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182" name="Google Shape;182;p5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5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 name="Shape 189"/>
        <p:cNvGrpSpPr/>
        <p:nvPr/>
      </p:nvGrpSpPr>
      <p:grpSpPr>
        <a:xfrm>
          <a:off x="0" y="0"/>
          <a:ext cx="0" cy="0"/>
          <a:chOff x="0" y="0"/>
          <a:chExt cx="0" cy="0"/>
        </a:xfrm>
      </p:grpSpPr>
      <p:sp>
        <p:nvSpPr>
          <p:cNvPr id="190" name="Google Shape;19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1" name="Google Shape;19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2" name="Google Shape;19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3" name="Shape 193"/>
        <p:cNvGrpSpPr/>
        <p:nvPr/>
      </p:nvGrpSpPr>
      <p:grpSpPr>
        <a:xfrm>
          <a:off x="0" y="0"/>
          <a:ext cx="0" cy="0"/>
          <a:chOff x="0" y="0"/>
          <a:chExt cx="0" cy="0"/>
        </a:xfrm>
      </p:grpSpPr>
      <p:sp>
        <p:nvSpPr>
          <p:cNvPr id="194" name="Google Shape;194;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5" name="Google Shape;195;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 name="Shape 196"/>
        <p:cNvGrpSpPr/>
        <p:nvPr/>
      </p:nvGrpSpPr>
      <p:grpSpPr>
        <a:xfrm>
          <a:off x="0" y="0"/>
          <a:ext cx="0" cy="0"/>
          <a:chOff x="0" y="0"/>
          <a:chExt cx="0" cy="0"/>
        </a:xfrm>
      </p:grpSpPr>
      <p:sp>
        <p:nvSpPr>
          <p:cNvPr id="197" name="Google Shape;197;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 name="Google Shape;198;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9" name="Google Shape;19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0" name="Shape 200"/>
        <p:cNvGrpSpPr/>
        <p:nvPr/>
      </p:nvGrpSpPr>
      <p:grpSpPr>
        <a:xfrm>
          <a:off x="0" y="0"/>
          <a:ext cx="0" cy="0"/>
          <a:chOff x="0" y="0"/>
          <a:chExt cx="0" cy="0"/>
        </a:xfrm>
      </p:grpSpPr>
      <p:sp>
        <p:nvSpPr>
          <p:cNvPr id="201" name="Google Shape;201;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2" name="Google Shape;202;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3" name="Google Shape;203;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4" name="Google Shape;20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sp>
        <p:nvSpPr>
          <p:cNvPr id="206" name="Google Shape;20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 name="Google Shape;20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8" name="Shape 208"/>
        <p:cNvGrpSpPr/>
        <p:nvPr/>
      </p:nvGrpSpPr>
      <p:grpSpPr>
        <a:xfrm>
          <a:off x="0" y="0"/>
          <a:ext cx="0" cy="0"/>
          <a:chOff x="0" y="0"/>
          <a:chExt cx="0" cy="0"/>
        </a:xfrm>
      </p:grpSpPr>
      <p:sp>
        <p:nvSpPr>
          <p:cNvPr id="209" name="Google Shape;209;p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0" name="Google Shape;210;p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1" name="Google Shape;21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2" name="Shape 212"/>
        <p:cNvGrpSpPr/>
        <p:nvPr/>
      </p:nvGrpSpPr>
      <p:grpSpPr>
        <a:xfrm>
          <a:off x="0" y="0"/>
          <a:ext cx="0" cy="0"/>
          <a:chOff x="0" y="0"/>
          <a:chExt cx="0" cy="0"/>
        </a:xfrm>
      </p:grpSpPr>
      <p:sp>
        <p:nvSpPr>
          <p:cNvPr id="213" name="Google Shape;213;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4" name="Google Shape;21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5" name="Shape 215"/>
        <p:cNvGrpSpPr/>
        <p:nvPr/>
      </p:nvGrpSpPr>
      <p:grpSpPr>
        <a:xfrm>
          <a:off x="0" y="0"/>
          <a:ext cx="0" cy="0"/>
          <a:chOff x="0" y="0"/>
          <a:chExt cx="0" cy="0"/>
        </a:xfrm>
      </p:grpSpPr>
      <p:sp>
        <p:nvSpPr>
          <p:cNvPr id="216" name="Google Shape;216;p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18" name="Google Shape;218;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9" name="Google Shape;219;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0" name="Google Shape;22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sp>
        <p:nvSpPr>
          <p:cNvPr id="222" name="Google Shape;222;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23" name="Google Shape;22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sp>
        <p:nvSpPr>
          <p:cNvPr id="225" name="Google Shape;225;p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26" name="Google Shape;226;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27" name="Google Shape;22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8" name="Shape 228"/>
        <p:cNvGrpSpPr/>
        <p:nvPr/>
      </p:nvGrpSpPr>
      <p:grpSpPr>
        <a:xfrm>
          <a:off x="0" y="0"/>
          <a:ext cx="0" cy="0"/>
          <a:chOff x="0" y="0"/>
          <a:chExt cx="0" cy="0"/>
        </a:xfrm>
      </p:grpSpPr>
      <p:sp>
        <p:nvSpPr>
          <p:cNvPr id="229" name="Google Shape;22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237" name="Shape 237"/>
        <p:cNvGrpSpPr/>
        <p:nvPr/>
      </p:nvGrpSpPr>
      <p:grpSpPr>
        <a:xfrm>
          <a:off x="0" y="0"/>
          <a:ext cx="0" cy="0"/>
          <a:chOff x="0" y="0"/>
          <a:chExt cx="0" cy="0"/>
        </a:xfrm>
      </p:grpSpPr>
      <p:pic>
        <p:nvPicPr>
          <p:cNvPr id="238" name="Google Shape;238;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9" name="Shape 239"/>
        <p:cNvGrpSpPr/>
        <p:nvPr/>
      </p:nvGrpSpPr>
      <p:grpSpPr>
        <a:xfrm>
          <a:off x="0" y="0"/>
          <a:ext cx="0" cy="0"/>
          <a:chOff x="0" y="0"/>
          <a:chExt cx="0" cy="0"/>
        </a:xfrm>
      </p:grpSpPr>
      <p:pic>
        <p:nvPicPr>
          <p:cNvPr id="240" name="Google Shape;240;p7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41" name="Shape 241"/>
        <p:cNvGrpSpPr/>
        <p:nvPr/>
      </p:nvGrpSpPr>
      <p:grpSpPr>
        <a:xfrm>
          <a:off x="0" y="0"/>
          <a:ext cx="0" cy="0"/>
          <a:chOff x="0" y="0"/>
          <a:chExt cx="0" cy="0"/>
        </a:xfrm>
      </p:grpSpPr>
      <p:pic>
        <p:nvPicPr>
          <p:cNvPr id="242" name="Google Shape;242;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43" name="Shape 243"/>
        <p:cNvGrpSpPr/>
        <p:nvPr/>
      </p:nvGrpSpPr>
      <p:grpSpPr>
        <a:xfrm>
          <a:off x="0" y="0"/>
          <a:ext cx="0" cy="0"/>
          <a:chOff x="0" y="0"/>
          <a:chExt cx="0" cy="0"/>
        </a:xfrm>
      </p:grpSpPr>
      <p:sp>
        <p:nvSpPr>
          <p:cNvPr id="244" name="Google Shape;244;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5" name="Google Shape;245;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6" name="Google Shape;24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7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6" name="Shape 256"/>
        <p:cNvGrpSpPr/>
        <p:nvPr/>
      </p:nvGrpSpPr>
      <p:grpSpPr>
        <a:xfrm>
          <a:off x="0" y="0"/>
          <a:ext cx="0" cy="0"/>
          <a:chOff x="0" y="0"/>
          <a:chExt cx="0" cy="0"/>
        </a:xfrm>
      </p:grpSpPr>
      <p:pic>
        <p:nvPicPr>
          <p:cNvPr id="257" name="Google Shape;257;p7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8" name="Shape 258"/>
        <p:cNvGrpSpPr/>
        <p:nvPr/>
      </p:nvGrpSpPr>
      <p:grpSpPr>
        <a:xfrm>
          <a:off x="0" y="0"/>
          <a:ext cx="0" cy="0"/>
          <a:chOff x="0" y="0"/>
          <a:chExt cx="0" cy="0"/>
        </a:xfrm>
      </p:grpSpPr>
      <p:pic>
        <p:nvPicPr>
          <p:cNvPr id="259" name="Google Shape;259;p7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0" name="Shape 260"/>
        <p:cNvGrpSpPr/>
        <p:nvPr/>
      </p:nvGrpSpPr>
      <p:grpSpPr>
        <a:xfrm>
          <a:off x="0" y="0"/>
          <a:ext cx="0" cy="0"/>
          <a:chOff x="0" y="0"/>
          <a:chExt cx="0" cy="0"/>
        </a:xfrm>
      </p:grpSpPr>
      <p:sp>
        <p:nvSpPr>
          <p:cNvPr id="261" name="Google Shape;261;p8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2" name="Google Shape;262;p8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63" name="Google Shape;263;p8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8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8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78" name="Shape 278"/>
        <p:cNvGrpSpPr/>
        <p:nvPr/>
      </p:nvGrpSpPr>
      <p:grpSpPr>
        <a:xfrm>
          <a:off x="0" y="0"/>
          <a:ext cx="0" cy="0"/>
          <a:chOff x="0" y="0"/>
          <a:chExt cx="0" cy="0"/>
        </a:xfrm>
      </p:grpSpPr>
      <p:pic>
        <p:nvPicPr>
          <p:cNvPr id="279" name="Google Shape;279;p88"/>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20" Type="http://schemas.openxmlformats.org/officeDocument/2006/relationships/slideLayout" Target="../slideLayouts/slideLayout73.xml"/><Relationship Id="rId21" Type="http://schemas.openxmlformats.org/officeDocument/2006/relationships/theme" Target="../theme/theme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theme" Target="../theme/theme4.xml"/><Relationship Id="rId12"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3" name="Shape 183"/>
        <p:cNvGrpSpPr/>
        <p:nvPr/>
      </p:nvGrpSpPr>
      <p:grpSpPr>
        <a:xfrm>
          <a:off x="0" y="0"/>
          <a:ext cx="0" cy="0"/>
          <a:chOff x="0" y="0"/>
          <a:chExt cx="0" cy="0"/>
        </a:xfrm>
      </p:grpSpPr>
      <p:sp>
        <p:nvSpPr>
          <p:cNvPr id="184" name="Google Shape;18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5" name="Google Shape;185;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6" name="Google Shape;18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9" name="Shape 249"/>
        <p:cNvGrpSpPr/>
        <p:nvPr/>
      </p:nvGrpSpPr>
      <p:grpSpPr>
        <a:xfrm>
          <a:off x="0" y="0"/>
          <a:ext cx="0" cy="0"/>
          <a:chOff x="0" y="0"/>
          <a:chExt cx="0" cy="0"/>
        </a:xfrm>
      </p:grpSpPr>
      <p:sp>
        <p:nvSpPr>
          <p:cNvPr id="250" name="Google Shape;250;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1" name="Google Shape;251;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2" name="Google Shape;252;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0.xml"/><Relationship Id="rId3" Type="http://schemas.openxmlformats.org/officeDocument/2006/relationships/slide" Target="/ppt/slid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1.xml"/><Relationship Id="rId3" Type="http://schemas.openxmlformats.org/officeDocument/2006/relationships/slide" Target="/ppt/slides/slide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2.xml"/><Relationship Id="rId3" Type="http://schemas.openxmlformats.org/officeDocument/2006/relationships/slide" Target="/ppt/slid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3.xml"/><Relationship Id="rId3" Type="http://schemas.openxmlformats.org/officeDocument/2006/relationships/slide" Target="/ppt/slid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6.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7.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8.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9.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0.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2.xml"/><Relationship Id="rId3" Type="http://schemas.openxmlformats.org/officeDocument/2006/relationships/slide" Target="/ppt/slides/slide10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3.xml"/><Relationship Id="rId3" Type="http://schemas.openxmlformats.org/officeDocument/2006/relationships/slide" Target="/ppt/slid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4.xml"/><Relationship Id="rId3" Type="http://schemas.openxmlformats.org/officeDocument/2006/relationships/slide" Target="/ppt/slides/slide10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5.xml"/><Relationship Id="rId3" Type="http://schemas.openxmlformats.org/officeDocument/2006/relationships/slide" Target="/ppt/slides/slide10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6.xml"/><Relationship Id="rId3" Type="http://schemas.openxmlformats.org/officeDocument/2006/relationships/slide" Target="/ppt/slid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9.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55.png"/><Relationship Id="rId6" Type="http://schemas.openxmlformats.org/officeDocument/2006/relationships/image" Target="../media/image3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0.xml"/><Relationship Id="rId3" Type="http://schemas.openxmlformats.org/officeDocument/2006/relationships/hyperlink" Target="https://es.wikipedia.org/wiki/Valor_absoluto" TargetMode="Externa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1.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2.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3.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5.xml"/><Relationship Id="rId3" Type="http://schemas.openxmlformats.org/officeDocument/2006/relationships/slide" Target="/ppt/slides/slide1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6.xml"/><Relationship Id="rId3" Type="http://schemas.openxmlformats.org/officeDocument/2006/relationships/slide" Target="/ppt/slides/slide12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7.xml"/><Relationship Id="rId3" Type="http://schemas.openxmlformats.org/officeDocument/2006/relationships/slide" Target="/ppt/slides/slide1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8.xml"/><Relationship Id="rId3" Type="http://schemas.openxmlformats.org/officeDocument/2006/relationships/slide" Target="/ppt/slides/slide1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9.xml"/><Relationship Id="rId3" Type="http://schemas.openxmlformats.org/officeDocument/2006/relationships/slide" Target="/ppt/slides/slide123.xml"/><Relationship Id="rId4" Type="http://schemas.openxmlformats.org/officeDocument/2006/relationships/slide" Target="/ppt/slid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2.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3.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4.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5.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6.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8.xml"/><Relationship Id="rId3" Type="http://schemas.openxmlformats.org/officeDocument/2006/relationships/slide" Target="/ppt/slides/slide13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9.xml"/><Relationship Id="rId3" Type="http://schemas.openxmlformats.org/officeDocument/2006/relationships/slide" Target="/ppt/slid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0.xml"/><Relationship Id="rId3" Type="http://schemas.openxmlformats.org/officeDocument/2006/relationships/image" Target="../media/image83.png"/><Relationship Id="rId4" Type="http://schemas.openxmlformats.org/officeDocument/2006/relationships/slide" Target="/ppt/slides/slide13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1.xml"/><Relationship Id="rId3" Type="http://schemas.openxmlformats.org/officeDocument/2006/relationships/image" Target="../media/image77.png"/><Relationship Id="rId4" Type="http://schemas.openxmlformats.org/officeDocument/2006/relationships/slide" Target="/ppt/slides/slide13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2.xml"/><Relationship Id="rId3" Type="http://schemas.openxmlformats.org/officeDocument/2006/relationships/image" Target="../media/image85.png"/><Relationship Id="rId4" Type="http://schemas.openxmlformats.org/officeDocument/2006/relationships/image" Target="../media/image94.png"/><Relationship Id="rId5" Type="http://schemas.openxmlformats.org/officeDocument/2006/relationships/slide" Target="/ppt/slides/slide13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7.xml"/><Relationship Id="rId3" Type="http://schemas.openxmlformats.org/officeDocument/2006/relationships/hyperlink" Target="https://www.argentina.gob.ar/coronavirus/vacuna/aplicadas" TargetMode="External"/><Relationship Id="rId4" Type="http://schemas.openxmlformats.org/officeDocument/2006/relationships/image" Target="../media/image79.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8.xml"/><Relationship Id="rId3" Type="http://schemas.openxmlformats.org/officeDocument/2006/relationships/hyperlink" Target="https://www.argentina.gob.ar/coronavirus/vacuna/aplicadas" TargetMode="External"/><Relationship Id="rId4" Type="http://schemas.openxmlformats.org/officeDocument/2006/relationships/hyperlink" Target="http://qlik3.ms.gba.gov.ar/sense/app/62acb679-135e-48eb-8ae9-325dc5770d00/sheet/e2c6cc10-6654-4b31-b0a4-81db9e322338/state/analysis" TargetMode="External"/><Relationship Id="rId9" Type="http://schemas.openxmlformats.org/officeDocument/2006/relationships/image" Target="../media/image50.png"/><Relationship Id="rId5" Type="http://schemas.openxmlformats.org/officeDocument/2006/relationships/hyperlink" Target="https://www.mscbs.gob.es/profesionales/saludPublica/ccayes/alertasActual/nCov/pbiVacunacion.htm" TargetMode="External"/><Relationship Id="rId6" Type="http://schemas.openxmlformats.org/officeDocument/2006/relationships/image" Target="../media/image78.png"/><Relationship Id="rId7" Type="http://schemas.openxmlformats.org/officeDocument/2006/relationships/image" Target="../media/image45.png"/><Relationship Id="rId8" Type="http://schemas.openxmlformats.org/officeDocument/2006/relationships/image" Target="../media/image4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9.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www.ncdc.noaa.gov/cdo-web/datatools/lcd" TargetMode="External"/><Relationship Id="rId9" Type="http://schemas.openxmlformats.org/officeDocument/2006/relationships/hyperlink" Target="https://trends.google.com/trends/?q=google&amp;ctab=0&amp;geo=all&amp;date=all&amp;sort=0" TargetMode="External"/><Relationship Id="rId5" Type="http://schemas.openxmlformats.org/officeDocument/2006/relationships/hyperlink" Target="https://data.buenosaires.gob.ar/dataset/estaciones-bicicletas-publicas" TargetMode="External"/><Relationship Id="rId6" Type="http://schemas.openxmlformats.org/officeDocument/2006/relationships/hyperlink" Target="https://data.worldbank.org/" TargetMode="External"/><Relationship Id="rId7" Type="http://schemas.openxmlformats.org/officeDocument/2006/relationships/hyperlink" Target="https://www.imf.org/en/Data" TargetMode="External"/><Relationship Id="rId8" Type="http://schemas.openxmlformats.org/officeDocument/2006/relationships/hyperlink" Target="http://data.europa.eu/euodp/en/data/" TargetMode="External"/><Relationship Id="rId11" Type="http://schemas.openxmlformats.org/officeDocument/2006/relationships/hyperlink" Target="https://www.kaggle.com/datasets" TargetMode="External"/><Relationship Id="rId10" Type="http://schemas.openxmlformats.org/officeDocument/2006/relationships/hyperlink" Target="https://www.aeaweb.org/resources/data/us-macro-regional" TargetMode="External"/><Relationship Id="rId12" Type="http://schemas.openxmlformats.org/officeDocument/2006/relationships/image" Target="../media/image2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1.xml"/><Relationship Id="rId3" Type="http://schemas.openxmlformats.org/officeDocument/2006/relationships/image" Target="../media/image79.png"/><Relationship Id="rId4" Type="http://schemas.openxmlformats.org/officeDocument/2006/relationships/image" Target="../media/image73.png"/><Relationship Id="rId5" Type="http://schemas.openxmlformats.org/officeDocument/2006/relationships/slide" Target="/ppt/slides/slide14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2.xml"/><Relationship Id="rId3" Type="http://schemas.openxmlformats.org/officeDocument/2006/relationships/hyperlink" Target="http://qlik3.ms.gba.gov.ar/sense/app/62acb679-135e-48eb-8ae9-325dc5770d00/sheet/e2c6cc10-6654-4b31-b0a4-81db9e322338/state/analysis" TargetMode="External"/><Relationship Id="rId4" Type="http://schemas.openxmlformats.org/officeDocument/2006/relationships/hyperlink" Target="https://www.mscbs.gob.es/profesionales/saludPublica/ccayes/alertasActual/nCov/pbiVacunacion.htm" TargetMode="External"/><Relationship Id="rId5" Type="http://schemas.openxmlformats.org/officeDocument/2006/relationships/hyperlink" Target="https://www.argentina.gob.ar/coronavirus/vacuna/aplicadas" TargetMode="External"/><Relationship Id="rId6" Type="http://schemas.openxmlformats.org/officeDocument/2006/relationships/slide" Target="/ppt/slides/slide14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3.xml"/><Relationship Id="rId3" Type="http://schemas.openxmlformats.org/officeDocument/2006/relationships/hyperlink" Target="https://ourworldindata.org/covid-vaccinations?country=OWID_WRL" TargetMode="External"/><Relationship Id="rId4" Type="http://schemas.openxmlformats.org/officeDocument/2006/relationships/image" Target="../media/image139.png"/><Relationship Id="rId5" Type="http://schemas.openxmlformats.org/officeDocument/2006/relationships/slide" Target="/ppt/slides/slide14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6.xml"/><Relationship Id="rId3" Type="http://schemas.openxmlformats.org/officeDocument/2006/relationships/image" Target="../media/image76.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7.xml"/><Relationship Id="rId3" Type="http://schemas.openxmlformats.org/officeDocument/2006/relationships/image" Target="../media/image136.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8.xml"/><Relationship Id="rId3" Type="http://schemas.openxmlformats.org/officeDocument/2006/relationships/image" Target="../media/image75.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6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0.xml"/><Relationship Id="rId3" Type="http://schemas.openxmlformats.org/officeDocument/2006/relationships/image" Target="../media/image139.png"/><Relationship Id="rId4" Type="http://schemas.openxmlformats.org/officeDocument/2006/relationships/slide" Target="/ppt/slides/slide15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1.xml"/><Relationship Id="rId3" Type="http://schemas.openxmlformats.org/officeDocument/2006/relationships/image" Target="../media/image136.png"/><Relationship Id="rId4" Type="http://schemas.openxmlformats.org/officeDocument/2006/relationships/image" Target="../media/image88.png"/><Relationship Id="rId5" Type="http://schemas.openxmlformats.org/officeDocument/2006/relationships/slide" Target="/ppt/slides/slide15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2.xml"/><Relationship Id="rId3" Type="http://schemas.openxmlformats.org/officeDocument/2006/relationships/image" Target="../media/image75.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 Target="/ppt/slides/slide15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5.xml"/><Relationship Id="rId3" Type="http://schemas.openxmlformats.org/officeDocument/2006/relationships/hyperlink" Target="https://www.datosabiertos.gob.pe/dataset/poblaci%C3%B3n-peru" TargetMode="External"/><Relationship Id="rId4" Type="http://schemas.openxmlformats.org/officeDocument/2006/relationships/image" Target="../media/image89.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6.xml"/><Relationship Id="rId3" Type="http://schemas.openxmlformats.org/officeDocument/2006/relationships/image" Target="../media/image89.png"/><Relationship Id="rId4" Type="http://schemas.openxmlformats.org/officeDocument/2006/relationships/hyperlink" Target="https://www.datosabiertos.gob.pe/dataset/poblaci%C3%B3n-peru" TargetMode="External"/><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7.xml"/><Relationship Id="rId3" Type="http://schemas.openxmlformats.org/officeDocument/2006/relationships/image" Target="../media/image89.png"/><Relationship Id="rId4" Type="http://schemas.openxmlformats.org/officeDocument/2006/relationships/hyperlink" Target="https://www.datosabiertos.gob.pe/dataset/poblaci%C3%B3n-peru" TargetMode="External"/><Relationship Id="rId5" Type="http://schemas.openxmlformats.org/officeDocument/2006/relationships/hyperlink" Target="https://www.datosabiertos.gob.pe/dataset/codigos-equivalentes-de-ubigeo-del-peru" TargetMode="External"/><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8.xml"/><Relationship Id="rId3" Type="http://schemas.openxmlformats.org/officeDocument/2006/relationships/image" Target="../media/image89.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9.xml"/><Relationship Id="rId3" Type="http://schemas.openxmlformats.org/officeDocument/2006/relationships/image" Target="../media/image96.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1.xml"/><Relationship Id="rId3" Type="http://schemas.openxmlformats.org/officeDocument/2006/relationships/image" Target="../media/image95.png"/><Relationship Id="rId4" Type="http://schemas.openxmlformats.org/officeDocument/2006/relationships/slide" Target="/ppt/slides/slide16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2.xml"/><Relationship Id="rId3" Type="http://schemas.openxmlformats.org/officeDocument/2006/relationships/image" Target="../media/image84.png"/><Relationship Id="rId4" Type="http://schemas.openxmlformats.org/officeDocument/2006/relationships/image" Target="../media/image102.png"/><Relationship Id="rId5" Type="http://schemas.openxmlformats.org/officeDocument/2006/relationships/slide" Target="/ppt/slides/slide16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3.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95.png"/><Relationship Id="rId7" Type="http://schemas.openxmlformats.org/officeDocument/2006/relationships/slide" Target="/ppt/slides/slide16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4.xml"/><Relationship Id="rId3" Type="http://schemas.openxmlformats.org/officeDocument/2006/relationships/image" Target="../media/image99.png"/><Relationship Id="rId4" Type="http://schemas.openxmlformats.org/officeDocument/2006/relationships/image" Target="../media/image95.png"/><Relationship Id="rId5" Type="http://schemas.openxmlformats.org/officeDocument/2006/relationships/slide" Target="/ppt/slides/slide16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5.xml"/><Relationship Id="rId3" Type="http://schemas.openxmlformats.org/officeDocument/2006/relationships/image" Target="../media/image95.png"/><Relationship Id="rId4" Type="http://schemas.openxmlformats.org/officeDocument/2006/relationships/image" Target="../media/image93.png"/><Relationship Id="rId5" Type="http://schemas.openxmlformats.org/officeDocument/2006/relationships/slide" Target="/ppt/slides/slide16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8.xml"/><Relationship Id="rId3" Type="http://schemas.openxmlformats.org/officeDocument/2006/relationships/hyperlink" Target="https://www.datosabiertos.gob.pe/dataset/poblaci%C3%B3n-peru" TargetMode="External"/><Relationship Id="rId4" Type="http://schemas.openxmlformats.org/officeDocument/2006/relationships/image" Target="../media/image104.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9.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4.png"/><Relationship Id="rId6"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0.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4.png"/><Relationship Id="rId6" Type="http://schemas.openxmlformats.org/officeDocument/2006/relationships/image" Target="../media/image5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1.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4.png"/><Relationship Id="rId6" Type="http://schemas.openxmlformats.org/officeDocument/2006/relationships/image" Target="../media/image5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4.png"/><Relationship Id="rId6" Type="http://schemas.openxmlformats.org/officeDocument/2006/relationships/image" Target="../media/image5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4.xml"/><Relationship Id="rId3" Type="http://schemas.openxmlformats.org/officeDocument/2006/relationships/image" Target="../media/image98.png"/><Relationship Id="rId4" Type="http://schemas.openxmlformats.org/officeDocument/2006/relationships/slide" Target="/ppt/slides/slide17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5.xml"/><Relationship Id="rId3" Type="http://schemas.openxmlformats.org/officeDocument/2006/relationships/image" Target="../media/image113.png"/><Relationship Id="rId4" Type="http://schemas.openxmlformats.org/officeDocument/2006/relationships/slide" Target="/ppt/slides/slide17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6.xml"/><Relationship Id="rId3" Type="http://schemas.openxmlformats.org/officeDocument/2006/relationships/image" Target="../media/image97.png"/><Relationship Id="rId4" Type="http://schemas.openxmlformats.org/officeDocument/2006/relationships/image" Target="../media/image105.png"/><Relationship Id="rId5" Type="http://schemas.openxmlformats.org/officeDocument/2006/relationships/slide" Target="/ppt/slides/slide18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7.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slide" Target="/ppt/slides/slide18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8.xml"/><Relationship Id="rId3" Type="http://schemas.openxmlformats.org/officeDocument/2006/relationships/image" Target="../media/image114.png"/><Relationship Id="rId4" Type="http://schemas.openxmlformats.org/officeDocument/2006/relationships/slide" Target="/ppt/slides/slide18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4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1.xml"/><Relationship Id="rId3" Type="http://schemas.openxmlformats.org/officeDocument/2006/relationships/hyperlink" Target="https://www.datos.gov.co/Ciencia-Tecnolog-a-e-Innovaci-n/Proyectos-de-Investigaci-n-e-Innovaci-n-evaluados-/6hgx-q9pi" TargetMode="External"/><Relationship Id="rId4" Type="http://schemas.openxmlformats.org/officeDocument/2006/relationships/image" Target="../media/image103.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3.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4.xml"/><Relationship Id="rId3" Type="http://schemas.openxmlformats.org/officeDocument/2006/relationships/image" Target="../media/image46.png"/><Relationship Id="rId4" Type="http://schemas.openxmlformats.org/officeDocument/2006/relationships/image" Target="../media/image103.png"/><Relationship Id="rId5" Type="http://schemas.openxmlformats.org/officeDocument/2006/relationships/image" Target="../media/image45.png"/><Relationship Id="rId6" Type="http://schemas.openxmlformats.org/officeDocument/2006/relationships/image" Target="../media/image5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5.xml"/><Relationship Id="rId3" Type="http://schemas.openxmlformats.org/officeDocument/2006/relationships/image" Target="../media/image46.png"/><Relationship Id="rId4" Type="http://schemas.openxmlformats.org/officeDocument/2006/relationships/image" Target="../media/image103.png"/><Relationship Id="rId5" Type="http://schemas.openxmlformats.org/officeDocument/2006/relationships/image" Target="../media/image45.png"/><Relationship Id="rId6" Type="http://schemas.openxmlformats.org/officeDocument/2006/relationships/image" Target="../media/image5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7.xml"/><Relationship Id="rId3" Type="http://schemas.openxmlformats.org/officeDocument/2006/relationships/image" Target="../media/image107.png"/><Relationship Id="rId4" Type="http://schemas.openxmlformats.org/officeDocument/2006/relationships/slide" Target="/ppt/slides/slide19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8.xml"/><Relationship Id="rId3" Type="http://schemas.openxmlformats.org/officeDocument/2006/relationships/image" Target="../media/image120.png"/><Relationship Id="rId4" Type="http://schemas.openxmlformats.org/officeDocument/2006/relationships/slide" Target="/ppt/slides/slide19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9.xml"/><Relationship Id="rId3" Type="http://schemas.openxmlformats.org/officeDocument/2006/relationships/image" Target="../media/image108.png"/><Relationship Id="rId4" Type="http://schemas.openxmlformats.org/officeDocument/2006/relationships/slide" Target="/ppt/slides/slide19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0.xml"/><Relationship Id="rId3" Type="http://schemas.openxmlformats.org/officeDocument/2006/relationships/image" Target="../media/image115.png"/><Relationship Id="rId4" Type="http://schemas.openxmlformats.org/officeDocument/2006/relationships/image" Target="../media/image109.png"/><Relationship Id="rId5" Type="http://schemas.openxmlformats.org/officeDocument/2006/relationships/slide" Target="/ppt/slides/slide19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1.xml"/><Relationship Id="rId3" Type="http://schemas.openxmlformats.org/officeDocument/2006/relationships/image" Target="../media/image138.png"/><Relationship Id="rId4" Type="http://schemas.openxmlformats.org/officeDocument/2006/relationships/image" Target="../media/image116.png"/><Relationship Id="rId5" Type="http://schemas.openxmlformats.org/officeDocument/2006/relationships/slide" Target="/ppt/slides/slide19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4.xml"/><Relationship Id="rId3" Type="http://schemas.openxmlformats.org/officeDocument/2006/relationships/hyperlink" Target="https://www.datos.gov.co/Ciencia-Tecnolog-a-e-Innovaci-n/Proyectos-de-Investigaci-n-e-Innovaci-n-evaluados-/6hgx-q9pi" TargetMode="External"/><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103.png"/><Relationship Id="rId7" Type="http://schemas.openxmlformats.org/officeDocument/2006/relationships/image" Target="../media/image5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5.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6.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7.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8.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0.xml"/><Relationship Id="rId3" Type="http://schemas.openxmlformats.org/officeDocument/2006/relationships/image" Target="../media/image110.png"/><Relationship Id="rId4" Type="http://schemas.openxmlformats.org/officeDocument/2006/relationships/slide" Target="/ppt/slides/slide20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1.xml"/><Relationship Id="rId3" Type="http://schemas.openxmlformats.org/officeDocument/2006/relationships/image" Target="../media/image106.png"/><Relationship Id="rId4" Type="http://schemas.openxmlformats.org/officeDocument/2006/relationships/slide" Target="/ppt/slides/slide20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2.xml"/><Relationship Id="rId3" Type="http://schemas.openxmlformats.org/officeDocument/2006/relationships/image" Target="../media/image117.png"/><Relationship Id="rId4" Type="http://schemas.openxmlformats.org/officeDocument/2006/relationships/image" Target="../media/image111.png"/><Relationship Id="rId5" Type="http://schemas.openxmlformats.org/officeDocument/2006/relationships/image" Target="../media/image124.png"/><Relationship Id="rId6" Type="http://schemas.openxmlformats.org/officeDocument/2006/relationships/image" Target="../media/image112.png"/><Relationship Id="rId7" Type="http://schemas.openxmlformats.org/officeDocument/2006/relationships/slide" Target="/ppt/slides/slide20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3.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slide" Target="/ppt/slides/slide20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4.xml"/><Relationship Id="rId3" Type="http://schemas.openxmlformats.org/officeDocument/2006/relationships/image" Target="../media/image121.png"/><Relationship Id="rId4" Type="http://schemas.openxmlformats.org/officeDocument/2006/relationships/image" Target="../media/image133.png"/><Relationship Id="rId5" Type="http://schemas.openxmlformats.org/officeDocument/2006/relationships/slide" Target="/ppt/slides/slide20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7.xml"/><Relationship Id="rId3" Type="http://schemas.openxmlformats.org/officeDocument/2006/relationships/hyperlink" Target="https://www.datos.gov.co/Ciencia-Tecnolog-a-e-Innovaci-n/Proyectos-de-Investigaci-n-e-Innovaci-n-evaluados-/6hgx-q9pi" TargetMode="External"/><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103.png"/><Relationship Id="rId7" Type="http://schemas.openxmlformats.org/officeDocument/2006/relationships/image" Target="../media/image5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8.xml"/><Relationship Id="rId3" Type="http://schemas.openxmlformats.org/officeDocument/2006/relationships/hyperlink" Target="https://www.datos.gov.co/Ciencia-Tecnolog-a-e-Innovaci-n/Proyectos-de-Investigaci-n-e-Innovaci-n-evaluados-/6hgx-q9pi" TargetMode="External"/><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103.png"/><Relationship Id="rId7" Type="http://schemas.openxmlformats.org/officeDocument/2006/relationships/image" Target="../media/image5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9.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0.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1.xml"/><Relationship Id="rId3" Type="http://schemas.openxmlformats.org/officeDocument/2006/relationships/slide" Target="/ppt/slides/slide220.xml"/><Relationship Id="rId4" Type="http://schemas.openxmlformats.org/officeDocument/2006/relationships/slide" Target="/ppt/slides/slide219.xml"/><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103.png"/><Relationship Id="rId8" Type="http://schemas.openxmlformats.org/officeDocument/2006/relationships/image" Target="../media/image5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3.xml"/><Relationship Id="rId3" Type="http://schemas.openxmlformats.org/officeDocument/2006/relationships/image" Target="../media/image122.png"/><Relationship Id="rId4" Type="http://schemas.openxmlformats.org/officeDocument/2006/relationships/slide" Target="/ppt/slides/slide21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4.xml"/><Relationship Id="rId3" Type="http://schemas.openxmlformats.org/officeDocument/2006/relationships/image" Target="../media/image128.png"/><Relationship Id="rId4" Type="http://schemas.openxmlformats.org/officeDocument/2006/relationships/slide" Target="/ppt/slides/slide21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5.xml"/><Relationship Id="rId3" Type="http://schemas.openxmlformats.org/officeDocument/2006/relationships/image" Target="../media/image132.png"/><Relationship Id="rId4" Type="http://schemas.openxmlformats.org/officeDocument/2006/relationships/slide" Target="/ppt/slides/slide21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6.xml"/><Relationship Id="rId3" Type="http://schemas.openxmlformats.org/officeDocument/2006/relationships/image" Target="../media/image135.png"/><Relationship Id="rId4" Type="http://schemas.openxmlformats.org/officeDocument/2006/relationships/slide" Target="/ppt/slides/slide22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7.xml"/><Relationship Id="rId3" Type="http://schemas.openxmlformats.org/officeDocument/2006/relationships/image" Target="../media/image125.png"/><Relationship Id="rId4" Type="http://schemas.openxmlformats.org/officeDocument/2006/relationships/slide" Target="/ppt/slides/slide22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2.xml"/><Relationship Id="rId3" Type="http://schemas.openxmlformats.org/officeDocument/2006/relationships/hyperlink" Target="https://www.datos.gov.co/Ciencia-Tecnolog-a-e-Innovaci-n/Proyectos-de-Investigaci-n-e-Innovaci-n-evaluados-/6hgx-q9pi" TargetMode="External"/><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103.png"/><Relationship Id="rId7" Type="http://schemas.openxmlformats.org/officeDocument/2006/relationships/image" Target="../media/image5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3.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103.png"/><Relationship Id="rId6" Type="http://schemas.openxmlformats.org/officeDocument/2006/relationships/image" Target="../media/image5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4.xml"/><Relationship Id="rId3" Type="http://schemas.openxmlformats.org/officeDocument/2006/relationships/image" Target="../media/image10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5.xml"/><Relationship Id="rId3" Type="http://schemas.openxmlformats.org/officeDocument/2006/relationships/image" Target="../media/image10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6.xml"/><Relationship Id="rId3" Type="http://schemas.openxmlformats.org/officeDocument/2006/relationships/image" Target="../media/image10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8.xml"/><Relationship Id="rId3" Type="http://schemas.openxmlformats.org/officeDocument/2006/relationships/image" Target="../media/image123.png"/><Relationship Id="rId4" Type="http://schemas.openxmlformats.org/officeDocument/2006/relationships/slide" Target="/ppt/slides/slide23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9.xml"/><Relationship Id="rId3" Type="http://schemas.openxmlformats.org/officeDocument/2006/relationships/image" Target="../media/image126.png"/><Relationship Id="rId4" Type="http://schemas.openxmlformats.org/officeDocument/2006/relationships/slide" Target="/ppt/slides/slide2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0.xml"/><Relationship Id="rId3" Type="http://schemas.openxmlformats.org/officeDocument/2006/relationships/image" Target="../media/image129.png"/><Relationship Id="rId4" Type="http://schemas.openxmlformats.org/officeDocument/2006/relationships/slide" Target="/ppt/slides/slide23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1.xml"/><Relationship Id="rId3" Type="http://schemas.openxmlformats.org/officeDocument/2006/relationships/image" Target="../media/image127.png"/><Relationship Id="rId4" Type="http://schemas.openxmlformats.org/officeDocument/2006/relationships/slide" Target="/ppt/slides/slide23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2.xml"/><Relationship Id="rId3" Type="http://schemas.openxmlformats.org/officeDocument/2006/relationships/image" Target="../media/image130.png"/><Relationship Id="rId4" Type="http://schemas.openxmlformats.org/officeDocument/2006/relationships/slide" Target="/ppt/slides/slide23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60.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42.png"/><Relationship Id="rId6"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5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0.xml"/><Relationship Id="rId3" Type="http://schemas.openxmlformats.org/officeDocument/2006/relationships/image" Target="../media/image5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3.xml"/><Relationship Id="rId3" Type="http://schemas.openxmlformats.org/officeDocument/2006/relationships/hyperlink" Target="https://datos.gob.ar/" TargetMode="External"/><Relationship Id="rId4" Type="http://schemas.openxmlformats.org/officeDocument/2006/relationships/image" Target="../media/image82.png"/><Relationship Id="rId5" Type="http://schemas.openxmlformats.org/officeDocument/2006/relationships/image" Target="../media/image45.png"/><Relationship Id="rId6"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7.xml"/><Relationship Id="rId3" Type="http://schemas.openxmlformats.org/officeDocument/2006/relationships/image" Target="../media/image131.png"/><Relationship Id="rId4" Type="http://schemas.openxmlformats.org/officeDocument/2006/relationships/slide" Target="/ppt/slid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8.xml"/><Relationship Id="rId3" Type="http://schemas.openxmlformats.org/officeDocument/2006/relationships/image" Target="../media/image86.png"/><Relationship Id="rId4" Type="http://schemas.openxmlformats.org/officeDocument/2006/relationships/image" Target="../media/image74.png"/><Relationship Id="rId9" Type="http://schemas.openxmlformats.org/officeDocument/2006/relationships/hyperlink" Target="https://data.gov.uk/" TargetMode="External"/><Relationship Id="rId5" Type="http://schemas.openxmlformats.org/officeDocument/2006/relationships/hyperlink" Target="https://datasetsearch.research.google.com/" TargetMode="External"/><Relationship Id="rId6" Type="http://schemas.openxmlformats.org/officeDocument/2006/relationships/hyperlink" Target="https://www.kaggle.com/datasets" TargetMode="External"/><Relationship Id="rId7" Type="http://schemas.openxmlformats.org/officeDocument/2006/relationships/hyperlink" Target="https://www.who.int/data/collections" TargetMode="External"/><Relationship Id="rId8" Type="http://schemas.openxmlformats.org/officeDocument/2006/relationships/hyperlink" Target="https://www.datosabiertos.gob.pe/" TargetMode="External"/><Relationship Id="rId11" Type="http://schemas.openxmlformats.org/officeDocument/2006/relationships/slide" Target="/ppt/slides/slide54.xml"/><Relationship Id="rId10"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9.xml"/><Relationship Id="rId3" Type="http://schemas.openxmlformats.org/officeDocument/2006/relationships/image" Target="../media/image137.png"/><Relationship Id="rId4" Type="http://schemas.openxmlformats.org/officeDocument/2006/relationships/image" Target="../media/image87.png"/><Relationship Id="rId5" Type="http://schemas.openxmlformats.org/officeDocument/2006/relationships/slide" Target="/ppt/slid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4.xml"/><Relationship Id="rId3" Type="http://schemas.openxmlformats.org/officeDocument/2006/relationships/image" Target="../media/image6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6.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71.png"/><Relationship Id="rId7" Type="http://schemas.openxmlformats.org/officeDocument/2006/relationships/slide" Target="/ppt/slid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7.xml"/><Relationship Id="rId3" Type="http://schemas.openxmlformats.org/officeDocument/2006/relationships/image" Target="../media/image66.png"/><Relationship Id="rId4" Type="http://schemas.openxmlformats.org/officeDocument/2006/relationships/hyperlink" Target="https://cloud.google.com/products/calculator" TargetMode="External"/><Relationship Id="rId5" Type="http://schemas.openxmlformats.org/officeDocument/2006/relationships/slide" Target="/ppt/slid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8.xml"/><Relationship Id="rId3" Type="http://schemas.openxmlformats.org/officeDocument/2006/relationships/hyperlink" Target="https://cdn.buenosaires.gob.ar/datosabiertos/datasets/transporte/bicicletas-publicas/recorridos-realizados-2019.zip" TargetMode="External"/><Relationship Id="rId4" Type="http://schemas.openxmlformats.org/officeDocument/2006/relationships/hyperlink" Target="https://datos.gob.ar/dataset/smn-pronostico-tiempo-5-dias/archivo/smn_1.1" TargetMode="External"/><Relationship Id="rId5" Type="http://schemas.openxmlformats.org/officeDocument/2006/relationships/slide" Target="/ppt/slid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1.xml"/><Relationship Id="rId3" Type="http://schemas.openxmlformats.org/officeDocument/2006/relationships/hyperlink" Target="https://infra.datos.gob.ar/catalog/modernizacion/dataset/7/distribution/7.9/download/municipios.csv" TargetMode="Externa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2.xml"/><Relationship Id="rId3" Type="http://schemas.openxmlformats.org/officeDocument/2006/relationships/hyperlink" Target="https://infra.datos.gob.ar/catalog/modernizacion/dataset/7/distribution/7.9/download/municipios.csv" TargetMode="Externa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3.xml"/><Relationship Id="rId3" Type="http://schemas.openxmlformats.org/officeDocument/2006/relationships/hyperlink" Target="https://infra.datos.gob.ar/catalog/modernizacion/dataset/7/distribution/7.9/download/municipios.csv" TargetMode="Externa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5.xml"/><Relationship Id="rId3" Type="http://schemas.openxmlformats.org/officeDocument/2006/relationships/slide" Target="/ppt/slid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6.xml"/><Relationship Id="rId3" Type="http://schemas.openxmlformats.org/officeDocument/2006/relationships/slide" Target="/ppt/slid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7.xml"/><Relationship Id="rId3" Type="http://schemas.openxmlformats.org/officeDocument/2006/relationships/hyperlink" Target="https://es.wikipedia.org/wiki/London" TargetMode="External"/><Relationship Id="rId4" Type="http://schemas.openxmlformats.org/officeDocument/2006/relationships/slide" Target="/ppt/slid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0.xml"/><Relationship Id="rId3" Type="http://schemas.openxmlformats.org/officeDocument/2006/relationships/hyperlink" Target="https://infra.datos.gob.ar/catalog/modernizacion/dataset/7/distribution/7.9/download/municipios.csv" TargetMode="Externa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1.xml"/><Relationship Id="rId3" Type="http://schemas.openxmlformats.org/officeDocument/2006/relationships/hyperlink" Target="https://infra.datos.gob.ar/catalog/modernizacion/dataset/7/distribution/7.9/download/municipios.csv" TargetMode="Externa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2.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3.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4.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6.xml"/><Relationship Id="rId3" Type="http://schemas.openxmlformats.org/officeDocument/2006/relationships/slide" Target="/ppt/slid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7.xml"/><Relationship Id="rId3" Type="http://schemas.openxmlformats.org/officeDocument/2006/relationships/slide" Target="/ppt/slid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8.xml"/><Relationship Id="rId3" Type="http://schemas.openxmlformats.org/officeDocument/2006/relationships/slide" Target="/ppt/slid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9.xml"/><Relationship Id="rId3" Type="http://schemas.openxmlformats.org/officeDocument/2006/relationships/hyperlink" Target="https://tinyurl.com/DAimportfile" TargetMode="External"/><Relationship Id="rId4" Type="http://schemas.openxmlformats.org/officeDocument/2006/relationships/image" Target="../media/image134.png"/><Relationship Id="rId5" Type="http://schemas.openxmlformats.org/officeDocument/2006/relationships/slide" Target="/ppt/slid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0.xml"/><Relationship Id="rId3" Type="http://schemas.openxmlformats.org/officeDocument/2006/relationships/slide" Target="/ppt/slides/slide8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3.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4.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5.xml"/><Relationship Id="rId3" Type="http://schemas.openxmlformats.org/officeDocument/2006/relationships/slide" Target="/ppt/slides/slide93.xml"/><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6.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7.xml"/><Relationship Id="rId3" Type="http://schemas.openxmlformats.org/officeDocument/2006/relationships/image" Target="../media/image72.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9.xml"/><Relationship Id="rId3" Type="http://schemas.openxmlformats.org/officeDocument/2006/relationships/slide" Target="/ppt/slid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8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Workbook</a:t>
            </a:r>
            <a:endParaRPr b="1" i="0" sz="4000" u="none" cap="none" strike="noStrike">
              <a:solidFill>
                <a:srgbClr val="EAFF6A"/>
              </a:solidFill>
              <a:latin typeface="DM Sans"/>
              <a:ea typeface="DM Sans"/>
              <a:cs typeface="DM Sans"/>
              <a:sym typeface="DM Sans"/>
            </a:endParaRPr>
          </a:p>
        </p:txBody>
      </p:sp>
      <p:sp>
        <p:nvSpPr>
          <p:cNvPr id="285" name="Google Shape;285;p8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lt1"/>
                </a:solidFill>
                <a:latin typeface="DM Sans"/>
                <a:ea typeface="DM Sans"/>
                <a:cs typeface="DM Sans"/>
                <a:sym typeface="DM Sans"/>
              </a:rPr>
              <a:t>Data Analytics </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98"/>
          <p:cNvSpPr txBox="1"/>
          <p:nvPr/>
        </p:nvSpPr>
        <p:spPr>
          <a:xfrm>
            <a:off x="540125" y="926475"/>
            <a:ext cx="4621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temas del Proyecto Final</a:t>
            </a:r>
            <a:endParaRPr b="1" i="0" sz="4000" u="none" cap="none" strike="noStrike">
              <a:solidFill>
                <a:schemeClr val="dk1"/>
              </a:solidFill>
              <a:latin typeface="DM Sans"/>
              <a:ea typeface="DM Sans"/>
              <a:cs typeface="DM Sans"/>
              <a:sym typeface="DM Sans"/>
            </a:endParaRPr>
          </a:p>
        </p:txBody>
      </p:sp>
      <p:pic>
        <p:nvPicPr>
          <p:cNvPr id="377" name="Google Shape;377;p9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78" name="Google Shape;378;p9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379" name="Google Shape;379;p98"/>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a:t>
            </a:r>
            <a:endParaRPr b="0" i="0" sz="1500" u="none" cap="none" strike="noStrike">
              <a:solidFill>
                <a:srgbClr val="000000"/>
              </a:solidFill>
              <a:latin typeface="DM Sans Medium"/>
              <a:ea typeface="DM Sans Medium"/>
              <a:cs typeface="DM Sans Medium"/>
              <a:sym typeface="DM Sans Medium"/>
            </a:endParaRPr>
          </a:p>
        </p:txBody>
      </p:sp>
      <p:grpSp>
        <p:nvGrpSpPr>
          <p:cNvPr id="380" name="Google Shape;380;p98"/>
          <p:cNvGrpSpPr/>
          <p:nvPr/>
        </p:nvGrpSpPr>
        <p:grpSpPr>
          <a:xfrm>
            <a:off x="7964355" y="266053"/>
            <a:ext cx="702103" cy="660429"/>
            <a:chOff x="3137108" y="2467173"/>
            <a:chExt cx="738900" cy="738900"/>
          </a:xfrm>
        </p:grpSpPr>
        <p:sp>
          <p:nvSpPr>
            <p:cNvPr id="381" name="Google Shape;381;p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98"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383" name="Google Shape;383;p98"/>
          <p:cNvSpPr txBox="1"/>
          <p:nvPr/>
        </p:nvSpPr>
        <p:spPr>
          <a:xfrm>
            <a:off x="580075" y="2831575"/>
            <a:ext cx="3000000" cy="9234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lang="es-419" sz="1200">
                <a:solidFill>
                  <a:schemeClr val="dk1"/>
                </a:solidFill>
                <a:latin typeface="DM Sans"/>
                <a:ea typeface="DM Sans"/>
                <a:cs typeface="DM Sans"/>
                <a:sym typeface="DM Sans"/>
              </a:rPr>
              <a:t> </a:t>
            </a:r>
            <a:r>
              <a:rPr b="1" lang="es-419" sz="1200">
                <a:solidFill>
                  <a:schemeClr val="dk1"/>
                </a:solidFill>
                <a:latin typeface="DM Sans"/>
                <a:ea typeface="DM Sans"/>
                <a:cs typeface="DM Sans"/>
                <a:sym typeface="DM Sans"/>
              </a:rPr>
              <a:t>Ejemplo:</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Bicicletas Públicas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Venta de videojuegos</a:t>
            </a:r>
            <a:endParaRPr sz="1200">
              <a:solidFill>
                <a:schemeClr val="dk1"/>
              </a:solidFill>
              <a:latin typeface="DM Sans"/>
              <a:ea typeface="DM Sans"/>
              <a:cs typeface="DM Sans"/>
              <a:sym typeface="DM Sans"/>
            </a:endParaRPr>
          </a:p>
        </p:txBody>
      </p:sp>
      <p:pic>
        <p:nvPicPr>
          <p:cNvPr id="384" name="Google Shape;384;p98"/>
          <p:cNvPicPr preferRelativeResize="0"/>
          <p:nvPr/>
        </p:nvPicPr>
        <p:blipFill rotWithShape="1">
          <a:blip r:embed="rId5">
            <a:alphaModFix/>
          </a:blip>
          <a:srcRect b="0" l="0" r="0" t="0"/>
          <a:stretch/>
        </p:blipFill>
        <p:spPr>
          <a:xfrm>
            <a:off x="5431175" y="1214375"/>
            <a:ext cx="2380250" cy="31038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8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88"/>
          <p:cNvSpPr txBox="1"/>
          <p:nvPr/>
        </p:nvSpPr>
        <p:spPr>
          <a:xfrm>
            <a:off x="631650" y="1263825"/>
            <a:ext cx="7880700" cy="37500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--1 significa limítrofe, 0 significa no limítrofe</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INSERT INTO PROVINCIA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VALUES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(1, 'SANTA FE', 1, '0'),</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(2, 'MISIONES',1,'1'),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(3, 'CATAMARCA',1,'1'),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(4, 'LA RIOJA',1,'1'),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(5, 'MALDONADO',2,'0'),</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(6, 'RIVERA',2,'1'),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(7, 'CHUBUT',1,'1'),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(8, 'SANTA CRUZ',1,'1'),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(9, 'NEUQUEN',1,'1'),</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(10, 'FLORES',2,'0')</a:t>
            </a:r>
            <a:endParaRPr sz="1500">
              <a:solidFill>
                <a:srgbClr val="FFFFFF"/>
              </a:solidFill>
              <a:latin typeface="Courier New"/>
              <a:ea typeface="Courier New"/>
              <a:cs typeface="Courier New"/>
              <a:sym typeface="Courier New"/>
            </a:endParaRPr>
          </a:p>
        </p:txBody>
      </p:sp>
      <p:sp>
        <p:nvSpPr>
          <p:cNvPr id="1336" name="Google Shape;1336;p188"/>
          <p:cNvSpPr/>
          <p:nvPr/>
        </p:nvSpPr>
        <p:spPr>
          <a:xfrm>
            <a:off x="1041150" y="856450"/>
            <a:ext cx="37107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Inserción de datos II</a:t>
            </a:r>
            <a:endParaRPr b="1">
              <a:solidFill>
                <a:schemeClr val="lt1"/>
              </a:solidFill>
              <a:latin typeface="DM Sans"/>
              <a:ea typeface="DM Sans"/>
              <a:cs typeface="DM Sans"/>
              <a:sym typeface="DM Sans"/>
            </a:endParaRPr>
          </a:p>
        </p:txBody>
      </p:sp>
      <p:sp>
        <p:nvSpPr>
          <p:cNvPr id="1337" name="Google Shape;1337;p18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8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89"/>
          <p:cNvSpPr txBox="1"/>
          <p:nvPr/>
        </p:nvSpPr>
        <p:spPr>
          <a:xfrm>
            <a:off x="631650" y="1557350"/>
            <a:ext cx="7880700" cy="23847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--según el editor de SQL que usen puede que sea necesario ingresar las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--cadenas de caracteres entre comillas dobles ("Reino Unido") o simples --('REINO UNIDO')</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DELETE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PAIS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PAIS LIKE 'REINO UNIDO'</a:t>
            </a:r>
            <a:endParaRPr sz="1200">
              <a:solidFill>
                <a:srgbClr val="FFFFFF"/>
              </a:solidFill>
              <a:latin typeface="Courier New"/>
              <a:ea typeface="Courier New"/>
              <a:cs typeface="Courier New"/>
              <a:sym typeface="Courier New"/>
            </a:endParaRPr>
          </a:p>
        </p:txBody>
      </p:sp>
      <p:sp>
        <p:nvSpPr>
          <p:cNvPr id="1344" name="Google Shape;1344;p189"/>
          <p:cNvSpPr/>
          <p:nvPr/>
        </p:nvSpPr>
        <p:spPr>
          <a:xfrm>
            <a:off x="1005575" y="856450"/>
            <a:ext cx="34437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Borrado de datos I</a:t>
            </a:r>
            <a:endParaRPr b="1">
              <a:solidFill>
                <a:schemeClr val="lt1"/>
              </a:solidFill>
              <a:latin typeface="DM Sans"/>
              <a:ea typeface="DM Sans"/>
              <a:cs typeface="DM Sans"/>
              <a:sym typeface="DM Sans"/>
            </a:endParaRPr>
          </a:p>
        </p:txBody>
      </p:sp>
      <p:sp>
        <p:nvSpPr>
          <p:cNvPr id="1345" name="Google Shape;1345;p18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90"/>
          <p:cNvSpPr txBox="1"/>
          <p:nvPr/>
        </p:nvSpPr>
        <p:spPr>
          <a:xfrm>
            <a:off x="631650" y="1633750"/>
            <a:ext cx="7880700" cy="23034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--para insertar comentarios puedes usar el doble guión, como al principio</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--de estas líneas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UPDATE PAIS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SET PAIS = 'GALES'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PAIS LIKE 'CARDIFF'</a:t>
            </a:r>
            <a:endParaRPr sz="1500">
              <a:solidFill>
                <a:srgbClr val="FFFFFF"/>
              </a:solidFill>
              <a:latin typeface="Courier New"/>
              <a:ea typeface="Courier New"/>
              <a:cs typeface="Courier New"/>
              <a:sym typeface="Courier New"/>
            </a:endParaRPr>
          </a:p>
        </p:txBody>
      </p:sp>
      <p:sp>
        <p:nvSpPr>
          <p:cNvPr id="1352" name="Google Shape;1352;p190"/>
          <p:cNvSpPr/>
          <p:nvPr/>
        </p:nvSpPr>
        <p:spPr>
          <a:xfrm>
            <a:off x="1059000" y="856450"/>
            <a:ext cx="35130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4 -</a:t>
            </a:r>
            <a:r>
              <a:rPr b="1" lang="es-419" sz="1500">
                <a:solidFill>
                  <a:srgbClr val="83AEFB"/>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Borrado de datos II</a:t>
            </a:r>
            <a:endParaRPr b="1">
              <a:solidFill>
                <a:schemeClr val="lt1"/>
              </a:solidFill>
              <a:latin typeface="DM Sans"/>
              <a:ea typeface="DM Sans"/>
              <a:cs typeface="DM Sans"/>
              <a:sym typeface="DM Sans"/>
            </a:endParaRPr>
          </a:p>
        </p:txBody>
      </p:sp>
      <p:sp>
        <p:nvSpPr>
          <p:cNvPr id="1353" name="Google Shape;1353;p19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91"/>
          <p:cNvSpPr txBox="1"/>
          <p:nvPr/>
        </p:nvSpPr>
        <p:spPr>
          <a:xfrm>
            <a:off x="631650" y="1273851"/>
            <a:ext cx="7880700" cy="32115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Comando select */</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PAIS</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PROVINCIA</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1360" name="Google Shape;1360;p191"/>
          <p:cNvSpPr/>
          <p:nvPr/>
        </p:nvSpPr>
        <p:spPr>
          <a:xfrm>
            <a:off x="1067850" y="856450"/>
            <a:ext cx="33369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Consulta general</a:t>
            </a:r>
            <a:endParaRPr b="1">
              <a:solidFill>
                <a:schemeClr val="lt1"/>
              </a:solidFill>
              <a:latin typeface="DM Sans"/>
              <a:ea typeface="DM Sans"/>
              <a:cs typeface="DM Sans"/>
              <a:sym typeface="DM Sans"/>
            </a:endParaRPr>
          </a:p>
        </p:txBody>
      </p:sp>
      <p:sp>
        <p:nvSpPr>
          <p:cNvPr id="1361" name="Google Shape;1361;p191"/>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92"/>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6 - Sublenguaje SQL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93"/>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94"/>
          <p:cNvSpPr txBox="1"/>
          <p:nvPr/>
        </p:nvSpPr>
        <p:spPr>
          <a:xfrm>
            <a:off x="4127900" y="1822125"/>
            <a:ext cx="4432200" cy="118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Vamos a refinar y empezar a trabajar a fondo con las consultas. De la tabla de Municipios vamos a visualizar todos los valores distintos de la columna CATEGORÍA. 🌤️</a:t>
            </a:r>
            <a:endParaRPr sz="1350">
              <a:solidFill>
                <a:schemeClr val="dk1"/>
              </a:solidFill>
              <a:highlight>
                <a:srgbClr val="FFFFFF"/>
              </a:highlight>
              <a:latin typeface="DM Sans"/>
              <a:ea typeface="DM Sans"/>
              <a:cs typeface="DM Sans"/>
              <a:sym typeface="DM Sans"/>
            </a:endParaRPr>
          </a:p>
        </p:txBody>
      </p:sp>
      <p:pic>
        <p:nvPicPr>
          <p:cNvPr id="1377" name="Google Shape;1377;p194"/>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378" name="Google Shape;1378;p194"/>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CONSULTA DE DATOS I</a:t>
            </a:r>
            <a:endParaRPr b="1" sz="1500">
              <a:latin typeface="DM Sans"/>
              <a:ea typeface="DM Sans"/>
              <a:cs typeface="DM Sans"/>
              <a:sym typeface="DM Sans"/>
            </a:endParaRPr>
          </a:p>
        </p:txBody>
      </p:sp>
      <p:pic>
        <p:nvPicPr>
          <p:cNvPr id="1379" name="Google Shape;1379;p194"/>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380" name="Google Shape;1380;p194"/>
          <p:cNvSpPr txBox="1"/>
          <p:nvPr/>
        </p:nvSpPr>
        <p:spPr>
          <a:xfrm>
            <a:off x="4556000" y="3479425"/>
            <a:ext cx="4004100" cy="1023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1:</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 cláusula DISTINCT permite obtener los valores únicos existentes en una columna. 📍</a:t>
            </a:r>
            <a:endParaRPr b="1" i="1" sz="1350">
              <a:solidFill>
                <a:schemeClr val="dk2"/>
              </a:solidFill>
              <a:latin typeface="DM Sans"/>
              <a:ea typeface="DM Sans"/>
              <a:cs typeface="DM Sans"/>
              <a:sym typeface="DM Sans"/>
            </a:endParaRPr>
          </a:p>
        </p:txBody>
      </p:sp>
      <p:grpSp>
        <p:nvGrpSpPr>
          <p:cNvPr id="1381" name="Google Shape;1381;p194"/>
          <p:cNvGrpSpPr/>
          <p:nvPr/>
        </p:nvGrpSpPr>
        <p:grpSpPr>
          <a:xfrm>
            <a:off x="4308616" y="3713288"/>
            <a:ext cx="445206" cy="558300"/>
            <a:chOff x="3959538" y="4088925"/>
            <a:chExt cx="407325" cy="558300"/>
          </a:xfrm>
        </p:grpSpPr>
        <p:sp>
          <p:nvSpPr>
            <p:cNvPr id="1382" name="Google Shape;1382;p19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83" name="Google Shape;1383;p194"/>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384" name="Google Shape;1384;p194"/>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385" name="Google Shape;1385;p194"/>
          <p:cNvGrpSpPr/>
          <p:nvPr/>
        </p:nvGrpSpPr>
        <p:grpSpPr>
          <a:xfrm>
            <a:off x="8289540" y="146660"/>
            <a:ext cx="623188" cy="623188"/>
            <a:chOff x="5323100" y="2467173"/>
            <a:chExt cx="738900" cy="738900"/>
          </a:xfrm>
        </p:grpSpPr>
        <p:sp>
          <p:nvSpPr>
            <p:cNvPr id="1386" name="Google Shape;1386;p19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387" name="Google Shape;1387;p194"/>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95"/>
          <p:cNvSpPr txBox="1"/>
          <p:nvPr/>
        </p:nvSpPr>
        <p:spPr>
          <a:xfrm>
            <a:off x="3992350" y="1794663"/>
            <a:ext cx="4608900" cy="12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En esta ocasión tomaremos de la tabla de Municipios todas las columnas con categoría MUNICIPIO de la provincia con ID 10. ✋🤚</a:t>
            </a:r>
            <a:endParaRPr sz="1350">
              <a:solidFill>
                <a:schemeClr val="dk1"/>
              </a:solidFill>
              <a:highlight>
                <a:srgbClr val="FFFFFF"/>
              </a:highlight>
              <a:latin typeface="DM Sans"/>
              <a:ea typeface="DM Sans"/>
              <a:cs typeface="DM Sans"/>
              <a:sym typeface="DM Sans"/>
            </a:endParaRPr>
          </a:p>
        </p:txBody>
      </p:sp>
      <p:pic>
        <p:nvPicPr>
          <p:cNvPr id="1393" name="Google Shape;1393;p195"/>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394" name="Google Shape;1394;p195"/>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CONSULTA DE DATOS II</a:t>
            </a:r>
            <a:endParaRPr b="1" sz="1500">
              <a:latin typeface="DM Sans"/>
              <a:ea typeface="DM Sans"/>
              <a:cs typeface="DM Sans"/>
              <a:sym typeface="DM Sans"/>
            </a:endParaRPr>
          </a:p>
        </p:txBody>
      </p:sp>
      <p:pic>
        <p:nvPicPr>
          <p:cNvPr id="1395" name="Google Shape;1395;p195"/>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396" name="Google Shape;1396;p195"/>
          <p:cNvSpPr txBox="1"/>
          <p:nvPr/>
        </p:nvSpPr>
        <p:spPr>
          <a:xfrm>
            <a:off x="4556000" y="3642800"/>
            <a:ext cx="4004100" cy="699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2:</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 cláusula WHERE es la que nos permite aplicar filtros a nuestras consultas. 🔖</a:t>
            </a:r>
            <a:endParaRPr b="1" i="1" sz="1350">
              <a:solidFill>
                <a:schemeClr val="dk2"/>
              </a:solidFill>
              <a:latin typeface="DM Sans"/>
              <a:ea typeface="DM Sans"/>
              <a:cs typeface="DM Sans"/>
              <a:sym typeface="DM Sans"/>
            </a:endParaRPr>
          </a:p>
        </p:txBody>
      </p:sp>
      <p:grpSp>
        <p:nvGrpSpPr>
          <p:cNvPr id="1397" name="Google Shape;1397;p195"/>
          <p:cNvGrpSpPr/>
          <p:nvPr/>
        </p:nvGrpSpPr>
        <p:grpSpPr>
          <a:xfrm>
            <a:off x="4308616" y="3713288"/>
            <a:ext cx="445206" cy="558300"/>
            <a:chOff x="3959538" y="4088925"/>
            <a:chExt cx="407325" cy="558300"/>
          </a:xfrm>
        </p:grpSpPr>
        <p:sp>
          <p:nvSpPr>
            <p:cNvPr id="1398" name="Google Shape;1398;p19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99" name="Google Shape;1399;p195"/>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400" name="Google Shape;1400;p195"/>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401" name="Google Shape;1401;p195"/>
          <p:cNvGrpSpPr/>
          <p:nvPr/>
        </p:nvGrpSpPr>
        <p:grpSpPr>
          <a:xfrm>
            <a:off x="8289540" y="146660"/>
            <a:ext cx="623188" cy="623188"/>
            <a:chOff x="5323100" y="2467173"/>
            <a:chExt cx="738900" cy="738900"/>
          </a:xfrm>
        </p:grpSpPr>
        <p:sp>
          <p:nvSpPr>
            <p:cNvPr id="1402" name="Google Shape;1402;p19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03" name="Google Shape;1403;p195"/>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96"/>
          <p:cNvSpPr txBox="1"/>
          <p:nvPr/>
        </p:nvSpPr>
        <p:spPr>
          <a:xfrm>
            <a:off x="4046600" y="1685025"/>
            <a:ext cx="4513500" cy="13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Continuando con la consulta de Municipios ahora deberás generar una consulta que traiga las provincias que empiecen con la letra S o que el ID de provincia sea mayor a 50. 😊</a:t>
            </a:r>
            <a:endParaRPr sz="1350">
              <a:solidFill>
                <a:schemeClr val="dk1"/>
              </a:solidFill>
              <a:highlight>
                <a:srgbClr val="FFFFFF"/>
              </a:highlight>
              <a:latin typeface="DM Sans"/>
              <a:ea typeface="DM Sans"/>
              <a:cs typeface="DM Sans"/>
              <a:sym typeface="DM Sans"/>
            </a:endParaRPr>
          </a:p>
        </p:txBody>
      </p:sp>
      <p:pic>
        <p:nvPicPr>
          <p:cNvPr id="1409" name="Google Shape;1409;p196"/>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410" name="Google Shape;1410;p196"/>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000">
                <a:latin typeface="DM Sans"/>
                <a:ea typeface="DM Sans"/>
                <a:cs typeface="DM Sans"/>
                <a:sym typeface="DM Sans"/>
              </a:rPr>
              <a:t>CONSULTA DE DATOS III</a:t>
            </a:r>
            <a:endParaRPr b="1" sz="1500">
              <a:latin typeface="DM Sans"/>
              <a:ea typeface="DM Sans"/>
              <a:cs typeface="DM Sans"/>
              <a:sym typeface="DM Sans"/>
            </a:endParaRPr>
          </a:p>
        </p:txBody>
      </p:sp>
      <p:pic>
        <p:nvPicPr>
          <p:cNvPr id="1411" name="Google Shape;1411;p196"/>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412" name="Google Shape;1412;p196"/>
          <p:cNvSpPr txBox="1"/>
          <p:nvPr/>
        </p:nvSpPr>
        <p:spPr>
          <a:xfrm>
            <a:off x="4556000" y="3239150"/>
            <a:ext cx="4004100" cy="11028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Clr>
                <a:schemeClr val="dk1"/>
              </a:buClr>
              <a:buSzPts val="1100"/>
              <a:buFont typeface="Arial"/>
              <a:buNone/>
            </a:pPr>
            <a:r>
              <a:rPr b="1" i="1" lang="es-419" sz="1350">
                <a:solidFill>
                  <a:schemeClr val="dk2"/>
                </a:solidFill>
                <a:latin typeface="DM Sans"/>
                <a:ea typeface="DM Sans"/>
                <a:cs typeface="DM Sans"/>
                <a:sym typeface="DM Sans"/>
              </a:rPr>
              <a:t>Notas actividad 3:</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Dentro de una cláusula WHERE puedo agregar infinidad de filtros. Recuerda usar una línea nueva para cada condición y así mejorar la legibilidad. 😉</a:t>
            </a:r>
            <a:endParaRPr b="1" i="1" sz="1350">
              <a:solidFill>
                <a:schemeClr val="dk2"/>
              </a:solidFill>
              <a:latin typeface="DM Sans"/>
              <a:ea typeface="DM Sans"/>
              <a:cs typeface="DM Sans"/>
              <a:sym typeface="DM Sans"/>
            </a:endParaRPr>
          </a:p>
        </p:txBody>
      </p:sp>
      <p:grpSp>
        <p:nvGrpSpPr>
          <p:cNvPr id="1413" name="Google Shape;1413;p196"/>
          <p:cNvGrpSpPr/>
          <p:nvPr/>
        </p:nvGrpSpPr>
        <p:grpSpPr>
          <a:xfrm>
            <a:off x="4308616" y="3566588"/>
            <a:ext cx="445206" cy="558300"/>
            <a:chOff x="3959538" y="4088925"/>
            <a:chExt cx="407325" cy="558300"/>
          </a:xfrm>
        </p:grpSpPr>
        <p:sp>
          <p:nvSpPr>
            <p:cNvPr id="1414" name="Google Shape;1414;p19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15" name="Google Shape;1415;p196"/>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416" name="Google Shape;1416;p196"/>
          <p:cNvSpPr/>
          <p:nvPr/>
        </p:nvSpPr>
        <p:spPr>
          <a:xfrm>
            <a:off x="2874300" y="856450"/>
            <a:ext cx="16818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417" name="Google Shape;1417;p196"/>
          <p:cNvGrpSpPr/>
          <p:nvPr/>
        </p:nvGrpSpPr>
        <p:grpSpPr>
          <a:xfrm>
            <a:off x="8289540" y="146660"/>
            <a:ext cx="623188" cy="623188"/>
            <a:chOff x="5323100" y="2467173"/>
            <a:chExt cx="738900" cy="738900"/>
          </a:xfrm>
        </p:grpSpPr>
        <p:sp>
          <p:nvSpPr>
            <p:cNvPr id="1418" name="Google Shape;1418;p19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19" name="Google Shape;1419;p196"/>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97"/>
          <p:cNvSpPr txBox="1"/>
          <p:nvPr/>
        </p:nvSpPr>
        <p:spPr>
          <a:xfrm>
            <a:off x="3608375" y="1559475"/>
            <a:ext cx="4951800" cy="175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Sigamos con la consulta de Municipios.👍 En esta ocasión vamos a contar cuantos municipios tiene cada provincia. </a:t>
            </a:r>
            <a:endParaRPr sz="15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Ordena los resultados por cantidad de forma descendente. La columna que cuenta los municipios debe llamarse “CANTIDAD”.</a:t>
            </a:r>
            <a:endParaRPr sz="1500">
              <a:solidFill>
                <a:schemeClr val="dk1"/>
              </a:solidFill>
              <a:highlight>
                <a:srgbClr val="FFFFFF"/>
              </a:highlight>
              <a:latin typeface="DM Sans"/>
              <a:ea typeface="DM Sans"/>
              <a:cs typeface="DM Sans"/>
              <a:sym typeface="DM Sans"/>
            </a:endParaRPr>
          </a:p>
        </p:txBody>
      </p:sp>
      <p:pic>
        <p:nvPicPr>
          <p:cNvPr id="1425" name="Google Shape;1425;p197"/>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426" name="Google Shape;1426;p197"/>
          <p:cNvSpPr txBox="1"/>
          <p:nvPr/>
        </p:nvSpPr>
        <p:spPr>
          <a:xfrm>
            <a:off x="1937400" y="298150"/>
            <a:ext cx="58935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FUNCIONES Y AGRUPACIONES</a:t>
            </a:r>
            <a:endParaRPr b="1" sz="1500">
              <a:latin typeface="DM Sans"/>
              <a:ea typeface="DM Sans"/>
              <a:cs typeface="DM Sans"/>
              <a:sym typeface="DM Sans"/>
            </a:endParaRPr>
          </a:p>
        </p:txBody>
      </p:sp>
      <p:pic>
        <p:nvPicPr>
          <p:cNvPr id="1427" name="Google Shape;1427;p197"/>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428" name="Google Shape;1428;p197"/>
          <p:cNvSpPr txBox="1"/>
          <p:nvPr/>
        </p:nvSpPr>
        <p:spPr>
          <a:xfrm>
            <a:off x="4374950" y="3639250"/>
            <a:ext cx="4185300" cy="782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4:</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Cada vez que apliquemos una función (contar, sumar, máximo, mínimo) debemos aplicar la cláusula GROUP BY. 📍 </a:t>
            </a:r>
            <a:endParaRPr b="1" i="1" sz="1000">
              <a:solidFill>
                <a:schemeClr val="dk2"/>
              </a:solidFill>
              <a:latin typeface="DM Sans"/>
              <a:ea typeface="DM Sans"/>
              <a:cs typeface="DM Sans"/>
              <a:sym typeface="DM Sans"/>
            </a:endParaRPr>
          </a:p>
        </p:txBody>
      </p:sp>
      <p:grpSp>
        <p:nvGrpSpPr>
          <p:cNvPr id="1429" name="Google Shape;1429;p197"/>
          <p:cNvGrpSpPr/>
          <p:nvPr/>
        </p:nvGrpSpPr>
        <p:grpSpPr>
          <a:xfrm>
            <a:off x="4159766" y="3755288"/>
            <a:ext cx="445206" cy="558300"/>
            <a:chOff x="3959538" y="4088925"/>
            <a:chExt cx="407325" cy="558300"/>
          </a:xfrm>
        </p:grpSpPr>
        <p:sp>
          <p:nvSpPr>
            <p:cNvPr id="1430" name="Google Shape;1430;p197"/>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1" name="Google Shape;1431;p197"/>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432" name="Google Shape;1432;p197"/>
          <p:cNvSpPr/>
          <p:nvPr/>
        </p:nvSpPr>
        <p:spPr>
          <a:xfrm>
            <a:off x="2874300" y="856450"/>
            <a:ext cx="1730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1433" name="Google Shape;1433;p197"/>
          <p:cNvGrpSpPr/>
          <p:nvPr/>
        </p:nvGrpSpPr>
        <p:grpSpPr>
          <a:xfrm>
            <a:off x="8289540" y="146660"/>
            <a:ext cx="623188" cy="623188"/>
            <a:chOff x="5323100" y="2467173"/>
            <a:chExt cx="738900" cy="738900"/>
          </a:xfrm>
        </p:grpSpPr>
        <p:sp>
          <p:nvSpPr>
            <p:cNvPr id="1434" name="Google Shape;1434;p19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35" name="Google Shape;1435;p197"/>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99"/>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Tipos de análisis</a:t>
            </a:r>
            <a:endParaRPr b="1" i="0" sz="4000" u="none" cap="none" strike="noStrike">
              <a:solidFill>
                <a:schemeClr val="dk1"/>
              </a:solidFill>
              <a:latin typeface="DM Sans"/>
              <a:ea typeface="DM Sans"/>
              <a:cs typeface="DM Sans"/>
              <a:sym typeface="DM Sans"/>
            </a:endParaRPr>
          </a:p>
        </p:txBody>
      </p:sp>
      <p:pic>
        <p:nvPicPr>
          <p:cNvPr id="390" name="Google Shape;390;p9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91" name="Google Shape;391;p9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392" name="Google Shape;392;p9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2</a:t>
            </a:r>
            <a:endParaRPr b="0" i="0" sz="1500" u="none" cap="none" strike="noStrike">
              <a:solidFill>
                <a:srgbClr val="000000"/>
              </a:solidFill>
              <a:latin typeface="DM Sans Medium"/>
              <a:ea typeface="DM Sans Medium"/>
              <a:cs typeface="DM Sans Medium"/>
              <a:sym typeface="DM Sans Medium"/>
            </a:endParaRPr>
          </a:p>
        </p:txBody>
      </p:sp>
      <p:grpSp>
        <p:nvGrpSpPr>
          <p:cNvPr id="393" name="Google Shape;393;p99"/>
          <p:cNvGrpSpPr/>
          <p:nvPr/>
        </p:nvGrpSpPr>
        <p:grpSpPr>
          <a:xfrm>
            <a:off x="7964356" y="266054"/>
            <a:ext cx="702103" cy="660429"/>
            <a:chOff x="3137108" y="2467173"/>
            <a:chExt cx="738900" cy="738900"/>
          </a:xfrm>
        </p:grpSpPr>
        <p:sp>
          <p:nvSpPr>
            <p:cNvPr id="394" name="Google Shape;394;p9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5" name="Google Shape;395;p99"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396" name="Google Shape;396;p99"/>
          <p:cNvSpPr txBox="1"/>
          <p:nvPr/>
        </p:nvSpPr>
        <p:spPr>
          <a:xfrm>
            <a:off x="378600" y="1883775"/>
            <a:ext cx="7824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Elegir una empresa de cualquier industria y explicar en qué procesos fueron implementados los cuatro tipos de análisis: descriptivo, diagnóstico, predictivo y prescriptivo. Los ejemplos pueden ser reales o ficticios. De encontrar alguna iniciativa de una empresa real y no contar con todos los tipos de análisis, se pueden exponer los identificados.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Nombre de la empresa.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Nombre del proyecto de análisis de datos (en caso de identificar que la empresa le asignó un nombre a la iniciativa).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Mencionar cada tipo de análisis y un ejemplo de al menos un proceso que haya sido implementado como herramienta de análisis.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El ejercicio debe ser plasmado en un archivo Power Point/Google Slides, de no más de tres slides. Registrar el nombre y apellido de cada integrante del equipo de trabajo</a:t>
            </a:r>
            <a:r>
              <a:rPr lang="es-419">
                <a:solidFill>
                  <a:schemeClr val="dk1"/>
                </a:solidFill>
                <a:latin typeface="Helvetica Neue Light"/>
                <a:ea typeface="Helvetica Neue Light"/>
                <a:cs typeface="Helvetica Neue Light"/>
                <a:sym typeface="Helvetica Neue Light"/>
              </a:rPr>
              <a:t>. </a:t>
            </a:r>
            <a:endParaRPr sz="1200">
              <a:solidFill>
                <a:schemeClr val="dk1"/>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98"/>
          <p:cNvSpPr txBox="1"/>
          <p:nvPr/>
        </p:nvSpPr>
        <p:spPr>
          <a:xfrm>
            <a:off x="3470750" y="1484775"/>
            <a:ext cx="5132700" cy="164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Ahora, trabajando bajo el mismo archivo (municipios), vamos a buscar aquellas provincias con menos cantidad de categorías, para ello deberás buscar cuántas categorías distintas hay por provincia. Estas deben estar ordenadas en forma descendente, por cantidad y solo mostrar aquellas cantidades menores a 10.⤵️</a:t>
            </a:r>
            <a:endParaRPr sz="1350">
              <a:solidFill>
                <a:schemeClr val="dk1"/>
              </a:solidFill>
              <a:highlight>
                <a:srgbClr val="FFFFFF"/>
              </a:highlight>
              <a:latin typeface="DM Sans"/>
              <a:ea typeface="DM Sans"/>
              <a:cs typeface="DM Sans"/>
              <a:sym typeface="DM Sans"/>
            </a:endParaRPr>
          </a:p>
        </p:txBody>
      </p:sp>
      <p:pic>
        <p:nvPicPr>
          <p:cNvPr id="1441" name="Google Shape;1441;p198"/>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442" name="Google Shape;1442;p198"/>
          <p:cNvSpPr txBox="1"/>
          <p:nvPr/>
        </p:nvSpPr>
        <p:spPr>
          <a:xfrm>
            <a:off x="2233600" y="318800"/>
            <a:ext cx="62025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CONSULTA DE DATOS AVANZADA</a:t>
            </a:r>
            <a:endParaRPr b="1" sz="1500">
              <a:latin typeface="DM Sans"/>
              <a:ea typeface="DM Sans"/>
              <a:cs typeface="DM Sans"/>
              <a:sym typeface="DM Sans"/>
            </a:endParaRPr>
          </a:p>
        </p:txBody>
      </p:sp>
      <p:pic>
        <p:nvPicPr>
          <p:cNvPr id="1443" name="Google Shape;1443;p198"/>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444" name="Google Shape;1444;p198"/>
          <p:cNvSpPr txBox="1"/>
          <p:nvPr/>
        </p:nvSpPr>
        <p:spPr>
          <a:xfrm>
            <a:off x="4374950" y="3126975"/>
            <a:ext cx="4228500" cy="1553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5:</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Los requerimientos son siempre realizados por personas, y a veces no son claros. Hay muchas formas de responder una pregunta. Ante la duda, es importante brindar una </a:t>
            </a:r>
            <a:r>
              <a:rPr lang="es-419" sz="1350">
                <a:solidFill>
                  <a:schemeClr val="dk1"/>
                </a:solidFill>
                <a:latin typeface="DM Sans"/>
                <a:ea typeface="DM Sans"/>
                <a:cs typeface="DM Sans"/>
                <a:sym typeface="DM Sans"/>
              </a:rPr>
              <a:t>respuesta,</a:t>
            </a:r>
            <a:r>
              <a:rPr lang="es-419" sz="1350">
                <a:solidFill>
                  <a:schemeClr val="dk1"/>
                </a:solidFill>
                <a:latin typeface="DM Sans"/>
                <a:ea typeface="DM Sans"/>
                <a:cs typeface="DM Sans"/>
                <a:sym typeface="DM Sans"/>
              </a:rPr>
              <a:t> pero también dejar en claro las ambigüedades.  👌🏻</a:t>
            </a:r>
            <a:endParaRPr b="1" i="1" sz="1350">
              <a:solidFill>
                <a:schemeClr val="dk2"/>
              </a:solidFill>
              <a:latin typeface="DM Sans"/>
              <a:ea typeface="DM Sans"/>
              <a:cs typeface="DM Sans"/>
              <a:sym typeface="DM Sans"/>
            </a:endParaRPr>
          </a:p>
        </p:txBody>
      </p:sp>
      <p:grpSp>
        <p:nvGrpSpPr>
          <p:cNvPr id="1445" name="Google Shape;1445;p198"/>
          <p:cNvGrpSpPr/>
          <p:nvPr/>
        </p:nvGrpSpPr>
        <p:grpSpPr>
          <a:xfrm>
            <a:off x="4159766" y="3658888"/>
            <a:ext cx="445206" cy="558300"/>
            <a:chOff x="3959538" y="4088925"/>
            <a:chExt cx="407325" cy="558300"/>
          </a:xfrm>
        </p:grpSpPr>
        <p:sp>
          <p:nvSpPr>
            <p:cNvPr id="1446" name="Google Shape;1446;p198"/>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7" name="Google Shape;1447;p198"/>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448" name="Google Shape;1448;p198"/>
          <p:cNvSpPr/>
          <p:nvPr/>
        </p:nvSpPr>
        <p:spPr>
          <a:xfrm>
            <a:off x="2874300" y="856450"/>
            <a:ext cx="16464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1449" name="Google Shape;1449;p198"/>
          <p:cNvGrpSpPr/>
          <p:nvPr/>
        </p:nvGrpSpPr>
        <p:grpSpPr>
          <a:xfrm>
            <a:off x="8289540" y="146660"/>
            <a:ext cx="623188" cy="623188"/>
            <a:chOff x="5323100" y="2467173"/>
            <a:chExt cx="738900" cy="738900"/>
          </a:xfrm>
        </p:grpSpPr>
        <p:sp>
          <p:nvSpPr>
            <p:cNvPr id="1450" name="Google Shape;1450;p19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51" name="Google Shape;1451;p198"/>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99"/>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20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200"/>
          <p:cNvSpPr txBox="1"/>
          <p:nvPr/>
        </p:nvSpPr>
        <p:spPr>
          <a:xfrm>
            <a:off x="631650" y="1574713"/>
            <a:ext cx="7880700" cy="18210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Comando select distinct*/</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CATEGORIA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a:t>
            </a:r>
            <a:endParaRPr sz="1200">
              <a:solidFill>
                <a:srgbClr val="FFFFFF"/>
              </a:solidFill>
              <a:latin typeface="Courier New"/>
              <a:ea typeface="Courier New"/>
              <a:cs typeface="Courier New"/>
              <a:sym typeface="Courier New"/>
            </a:endParaRPr>
          </a:p>
        </p:txBody>
      </p:sp>
      <p:sp>
        <p:nvSpPr>
          <p:cNvPr id="1463" name="Google Shape;1463;p200"/>
          <p:cNvSpPr/>
          <p:nvPr/>
        </p:nvSpPr>
        <p:spPr>
          <a:xfrm>
            <a:off x="978875" y="856450"/>
            <a:ext cx="51426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Consulta de datos I</a:t>
            </a:r>
            <a:endParaRPr b="1">
              <a:solidFill>
                <a:schemeClr val="lt1"/>
              </a:solidFill>
              <a:latin typeface="DM Sans"/>
              <a:ea typeface="DM Sans"/>
              <a:cs typeface="DM Sans"/>
              <a:sym typeface="DM Sans"/>
            </a:endParaRPr>
          </a:p>
        </p:txBody>
      </p:sp>
      <p:sp>
        <p:nvSpPr>
          <p:cNvPr id="1464" name="Google Shape;1464;p20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20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201"/>
          <p:cNvSpPr txBox="1"/>
          <p:nvPr/>
        </p:nvSpPr>
        <p:spPr>
          <a:xfrm>
            <a:off x="631650" y="2006300"/>
            <a:ext cx="7880700" cy="17466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CATEGORIA = 'MUNICIPIO' AND PROVINCIA_ID = 10</a:t>
            </a:r>
            <a:endParaRPr sz="1200">
              <a:solidFill>
                <a:srgbClr val="FFFFFF"/>
              </a:solidFill>
              <a:latin typeface="Courier New"/>
              <a:ea typeface="Courier New"/>
              <a:cs typeface="Courier New"/>
              <a:sym typeface="Courier New"/>
            </a:endParaRPr>
          </a:p>
        </p:txBody>
      </p:sp>
      <p:sp>
        <p:nvSpPr>
          <p:cNvPr id="1471" name="Google Shape;1471;p201"/>
          <p:cNvSpPr/>
          <p:nvPr/>
        </p:nvSpPr>
        <p:spPr>
          <a:xfrm>
            <a:off x="943275" y="856450"/>
            <a:ext cx="52062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Consulta de datos II</a:t>
            </a:r>
            <a:endParaRPr b="1">
              <a:solidFill>
                <a:schemeClr val="lt1"/>
              </a:solidFill>
              <a:latin typeface="DM Sans"/>
              <a:ea typeface="DM Sans"/>
              <a:cs typeface="DM Sans"/>
              <a:sym typeface="DM Sans"/>
            </a:endParaRPr>
          </a:p>
        </p:txBody>
      </p:sp>
      <p:sp>
        <p:nvSpPr>
          <p:cNvPr id="1472" name="Google Shape;1472;p201"/>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20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202"/>
          <p:cNvSpPr txBox="1"/>
          <p:nvPr/>
        </p:nvSpPr>
        <p:spPr>
          <a:xfrm>
            <a:off x="631650" y="1808450"/>
            <a:ext cx="7880700" cy="21423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PROVINCIA_NOMBRE LIKE 'S%'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OR PROVINCIA_ID &gt; 50</a:t>
            </a:r>
            <a:endParaRPr sz="1200">
              <a:solidFill>
                <a:srgbClr val="FFFFFF"/>
              </a:solidFill>
              <a:latin typeface="Courier New"/>
              <a:ea typeface="Courier New"/>
              <a:cs typeface="Courier New"/>
              <a:sym typeface="Courier New"/>
            </a:endParaRPr>
          </a:p>
        </p:txBody>
      </p:sp>
      <p:sp>
        <p:nvSpPr>
          <p:cNvPr id="1479" name="Google Shape;1479;p202"/>
          <p:cNvSpPr/>
          <p:nvPr/>
        </p:nvSpPr>
        <p:spPr>
          <a:xfrm>
            <a:off x="1014450" y="856450"/>
            <a:ext cx="50910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Consulta de datos III</a:t>
            </a:r>
            <a:endParaRPr b="1">
              <a:solidFill>
                <a:schemeClr val="lt1"/>
              </a:solidFill>
              <a:latin typeface="DM Sans"/>
              <a:ea typeface="DM Sans"/>
              <a:cs typeface="DM Sans"/>
              <a:sym typeface="DM Sans"/>
            </a:endParaRPr>
          </a:p>
        </p:txBody>
      </p:sp>
      <p:sp>
        <p:nvSpPr>
          <p:cNvPr id="1480" name="Google Shape;1480;p202"/>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2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203"/>
          <p:cNvSpPr txBox="1"/>
          <p:nvPr/>
        </p:nvSpPr>
        <p:spPr>
          <a:xfrm>
            <a:off x="517200" y="1443500"/>
            <a:ext cx="8109600" cy="28722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--en group by y en order by puedo usar el nombre de la columna o su posición</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--en esta ocasión se ordena por la segunda columna, que es CANTIDAD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PROVINCIA_NOMBRE, COUNT(*) AS CANTIDAD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CATEGORIA = 'MUNICIPIO'</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GROUP BY PROVINCIA_NOMBRE</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ORDER BY 2 DESC</a:t>
            </a:r>
            <a:endParaRPr sz="1200">
              <a:solidFill>
                <a:srgbClr val="FFFFFF"/>
              </a:solidFill>
              <a:latin typeface="Courier New"/>
              <a:ea typeface="Courier New"/>
              <a:cs typeface="Courier New"/>
              <a:sym typeface="Courier New"/>
            </a:endParaRPr>
          </a:p>
        </p:txBody>
      </p:sp>
      <p:sp>
        <p:nvSpPr>
          <p:cNvPr id="1487" name="Google Shape;1487;p203"/>
          <p:cNvSpPr/>
          <p:nvPr/>
        </p:nvSpPr>
        <p:spPr>
          <a:xfrm>
            <a:off x="984150" y="856450"/>
            <a:ext cx="5534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Funciones y Agrupaciones</a:t>
            </a:r>
            <a:r>
              <a:rPr b="1" lang="es-419" sz="1500">
                <a:solidFill>
                  <a:schemeClr val="lt1"/>
                </a:solidFill>
                <a:latin typeface="DM Sans"/>
                <a:ea typeface="DM Sans"/>
                <a:cs typeface="DM Sans"/>
                <a:sym typeface="DM Sans"/>
              </a:rPr>
              <a:t> </a:t>
            </a:r>
            <a:endParaRPr b="1">
              <a:solidFill>
                <a:schemeClr val="lt1"/>
              </a:solidFill>
              <a:latin typeface="DM Sans"/>
              <a:ea typeface="DM Sans"/>
              <a:cs typeface="DM Sans"/>
              <a:sym typeface="DM Sans"/>
            </a:endParaRPr>
          </a:p>
        </p:txBody>
      </p:sp>
      <p:sp>
        <p:nvSpPr>
          <p:cNvPr id="1488" name="Google Shape;1488;p203"/>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2" name="Shape 1492"/>
        <p:cNvGrpSpPr/>
        <p:nvPr/>
      </p:nvGrpSpPr>
      <p:grpSpPr>
        <a:xfrm>
          <a:off x="0" y="0"/>
          <a:ext cx="0" cy="0"/>
          <a:chOff x="0" y="0"/>
          <a:chExt cx="0" cy="0"/>
        </a:xfrm>
      </p:grpSpPr>
      <p:sp>
        <p:nvSpPr>
          <p:cNvPr id="1493" name="Google Shape;1493;p2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94" name="Google Shape;1494;p204"/>
          <p:cNvSpPr txBox="1"/>
          <p:nvPr/>
        </p:nvSpPr>
        <p:spPr>
          <a:xfrm>
            <a:off x="517200" y="1551200"/>
            <a:ext cx="8109600" cy="2727600"/>
          </a:xfrm>
          <a:prstGeom prst="rect">
            <a:avLst/>
          </a:prstGeom>
          <a:solidFill>
            <a:schemeClr val="lt2"/>
          </a:solidFill>
          <a:ln>
            <a:noFill/>
          </a:ln>
        </p:spPr>
        <p:txBody>
          <a:bodyPr anchorCtr="0" anchor="b"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--en group by y en order by puedo usar el nombre de la columna o su posición</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--en esta ocasión se ordena por la tercera columna, que es CANTIDAD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--y se agrupa por la primera y segunda columna (NOMBRE y CATEGORIA)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PROVINCIA_NOMBRE, CATEGORIA, COUNT(*) AS CANTIDAD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GROUP BY 1, 2</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HAVING COUNT(*) &lt; 10</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ORDER BY 3 DESC</a:t>
            </a:r>
            <a:endParaRPr sz="1200">
              <a:solidFill>
                <a:srgbClr val="FFFFFF"/>
              </a:solidFill>
              <a:latin typeface="Courier New"/>
              <a:ea typeface="Courier New"/>
              <a:cs typeface="Courier New"/>
              <a:sym typeface="Courier New"/>
            </a:endParaRPr>
          </a:p>
        </p:txBody>
      </p:sp>
      <p:sp>
        <p:nvSpPr>
          <p:cNvPr id="1495" name="Google Shape;1495;p204"/>
          <p:cNvSpPr/>
          <p:nvPr/>
        </p:nvSpPr>
        <p:spPr>
          <a:xfrm>
            <a:off x="984150" y="856450"/>
            <a:ext cx="5534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Consulta de datos avanzada</a:t>
            </a:r>
            <a:r>
              <a:rPr b="1" lang="es-419" sz="1500">
                <a:solidFill>
                  <a:schemeClr val="lt1"/>
                </a:solidFill>
                <a:latin typeface="DM Sans"/>
                <a:ea typeface="DM Sans"/>
                <a:cs typeface="DM Sans"/>
                <a:sym typeface="DM Sans"/>
              </a:rPr>
              <a:t> </a:t>
            </a:r>
            <a:endParaRPr b="1">
              <a:solidFill>
                <a:schemeClr val="lt1"/>
              </a:solidFill>
              <a:latin typeface="DM Sans"/>
              <a:ea typeface="DM Sans"/>
              <a:cs typeface="DM Sans"/>
              <a:sym typeface="DM Sans"/>
            </a:endParaRPr>
          </a:p>
        </p:txBody>
      </p:sp>
      <p:sp>
        <p:nvSpPr>
          <p:cNvPr id="1496" name="Google Shape;1496;p204"/>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05"/>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7 - Funciones escalares y Subconsultas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6"/>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07"/>
          <p:cNvSpPr txBox="1"/>
          <p:nvPr/>
        </p:nvSpPr>
        <p:spPr>
          <a:xfrm>
            <a:off x="3797025" y="1596100"/>
            <a:ext cx="4821000" cy="168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En ocasiones los datos no están en el formato deseado y se deben hacer conversiones. 🔄</a:t>
            </a:r>
            <a:endParaRPr sz="15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Genera una consulta donde las columnas CENTROIDE_LAT y CENTROIDE_LON se muestren como tipo de dato FLOAT. </a:t>
            </a:r>
            <a:endParaRPr sz="2000">
              <a:solidFill>
                <a:schemeClr val="dk1"/>
              </a:solidFill>
              <a:highlight>
                <a:srgbClr val="FFFFFF"/>
              </a:highlight>
              <a:latin typeface="DM Sans"/>
              <a:ea typeface="DM Sans"/>
              <a:cs typeface="DM Sans"/>
              <a:sym typeface="DM Sans"/>
            </a:endParaRPr>
          </a:p>
        </p:txBody>
      </p:sp>
      <p:pic>
        <p:nvPicPr>
          <p:cNvPr id="1512" name="Google Shape;1512;p207"/>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513" name="Google Shape;1513;p207"/>
          <p:cNvSpPr txBox="1"/>
          <p:nvPr/>
        </p:nvSpPr>
        <p:spPr>
          <a:xfrm>
            <a:off x="2566050" y="298150"/>
            <a:ext cx="52383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CONVERSIONES DE DATOS</a:t>
            </a:r>
            <a:endParaRPr b="1" sz="1500">
              <a:latin typeface="DM Sans"/>
              <a:ea typeface="DM Sans"/>
              <a:cs typeface="DM Sans"/>
              <a:sym typeface="DM Sans"/>
            </a:endParaRPr>
          </a:p>
        </p:txBody>
      </p:sp>
      <p:pic>
        <p:nvPicPr>
          <p:cNvPr id="1514" name="Google Shape;1514;p207"/>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515" name="Google Shape;1515;p207"/>
          <p:cNvSpPr txBox="1"/>
          <p:nvPr/>
        </p:nvSpPr>
        <p:spPr>
          <a:xfrm>
            <a:off x="4317225" y="3645600"/>
            <a:ext cx="4300800" cy="882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1: </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 Muchas veces los datos son importados en formatos incorrectos con lo cual debemos realizar una conversión al operar con ellos. </a:t>
            </a:r>
            <a:endParaRPr b="1" i="1" sz="1000">
              <a:solidFill>
                <a:schemeClr val="dk2"/>
              </a:solidFill>
              <a:latin typeface="DM Sans"/>
              <a:ea typeface="DM Sans"/>
              <a:cs typeface="DM Sans"/>
              <a:sym typeface="DM Sans"/>
            </a:endParaRPr>
          </a:p>
        </p:txBody>
      </p:sp>
      <p:grpSp>
        <p:nvGrpSpPr>
          <p:cNvPr id="1516" name="Google Shape;1516;p207"/>
          <p:cNvGrpSpPr/>
          <p:nvPr/>
        </p:nvGrpSpPr>
        <p:grpSpPr>
          <a:xfrm>
            <a:off x="4102041" y="3807600"/>
            <a:ext cx="445206" cy="558300"/>
            <a:chOff x="3959538" y="4088925"/>
            <a:chExt cx="407325" cy="558300"/>
          </a:xfrm>
        </p:grpSpPr>
        <p:sp>
          <p:nvSpPr>
            <p:cNvPr id="1517" name="Google Shape;1517;p207"/>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8" name="Google Shape;1518;p207"/>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519" name="Google Shape;1519;p207"/>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520" name="Google Shape;1520;p207"/>
          <p:cNvGrpSpPr/>
          <p:nvPr/>
        </p:nvGrpSpPr>
        <p:grpSpPr>
          <a:xfrm>
            <a:off x="8289540" y="146660"/>
            <a:ext cx="623188" cy="623188"/>
            <a:chOff x="5323100" y="2467173"/>
            <a:chExt cx="738900" cy="738900"/>
          </a:xfrm>
        </p:grpSpPr>
        <p:sp>
          <p:nvSpPr>
            <p:cNvPr id="1521" name="Google Shape;1521;p20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22" name="Google Shape;1522;p207"/>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0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Tipos de análisis</a:t>
            </a:r>
            <a:endParaRPr b="1" i="0" sz="4000" u="none" cap="none" strike="noStrike">
              <a:solidFill>
                <a:schemeClr val="dk1"/>
              </a:solidFill>
              <a:latin typeface="DM Sans"/>
              <a:ea typeface="DM Sans"/>
              <a:cs typeface="DM Sans"/>
              <a:sym typeface="DM Sans"/>
            </a:endParaRPr>
          </a:p>
        </p:txBody>
      </p:sp>
      <p:pic>
        <p:nvPicPr>
          <p:cNvPr id="402" name="Google Shape;402;p10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03" name="Google Shape;403;p10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04" name="Google Shape;404;p10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2</a:t>
            </a:r>
            <a:endParaRPr b="0" i="0" sz="1500" u="none" cap="none" strike="noStrike">
              <a:solidFill>
                <a:srgbClr val="000000"/>
              </a:solidFill>
              <a:latin typeface="DM Sans Medium"/>
              <a:ea typeface="DM Sans Medium"/>
              <a:cs typeface="DM Sans Medium"/>
              <a:sym typeface="DM Sans Medium"/>
            </a:endParaRPr>
          </a:p>
        </p:txBody>
      </p:sp>
      <p:grpSp>
        <p:nvGrpSpPr>
          <p:cNvPr id="405" name="Google Shape;405;p100"/>
          <p:cNvGrpSpPr/>
          <p:nvPr/>
        </p:nvGrpSpPr>
        <p:grpSpPr>
          <a:xfrm>
            <a:off x="7964355" y="266053"/>
            <a:ext cx="702103" cy="660429"/>
            <a:chOff x="3137108" y="2467173"/>
            <a:chExt cx="738900" cy="738900"/>
          </a:xfrm>
        </p:grpSpPr>
        <p:sp>
          <p:nvSpPr>
            <p:cNvPr id="406" name="Google Shape;406;p10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p100"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408" name="Google Shape;408;p100"/>
          <p:cNvSpPr txBox="1"/>
          <p:nvPr/>
        </p:nvSpPr>
        <p:spPr>
          <a:xfrm>
            <a:off x="378600" y="1883775"/>
            <a:ext cx="782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sz="1000">
              <a:latin typeface="DM Sans"/>
              <a:ea typeface="DM Sans"/>
              <a:cs typeface="DM Sans"/>
              <a:sym typeface="DM Sans"/>
            </a:endParaRPr>
          </a:p>
        </p:txBody>
      </p:sp>
      <p:pic>
        <p:nvPicPr>
          <p:cNvPr id="409" name="Google Shape;409;p100"/>
          <p:cNvPicPr preferRelativeResize="0"/>
          <p:nvPr/>
        </p:nvPicPr>
        <p:blipFill rotWithShape="1">
          <a:blip r:embed="rId5">
            <a:alphaModFix/>
          </a:blip>
          <a:srcRect b="0" l="0" r="0" t="0"/>
          <a:stretch/>
        </p:blipFill>
        <p:spPr>
          <a:xfrm>
            <a:off x="540127" y="2308223"/>
            <a:ext cx="4347884" cy="2384055"/>
          </a:xfrm>
          <a:prstGeom prst="rect">
            <a:avLst/>
          </a:prstGeom>
          <a:noFill/>
          <a:ln>
            <a:noFill/>
          </a:ln>
        </p:spPr>
      </p:pic>
      <p:pic>
        <p:nvPicPr>
          <p:cNvPr id="410" name="Google Shape;410;p100"/>
          <p:cNvPicPr preferRelativeResize="0"/>
          <p:nvPr/>
        </p:nvPicPr>
        <p:blipFill rotWithShape="1">
          <a:blip r:embed="rId6">
            <a:alphaModFix/>
          </a:blip>
          <a:srcRect b="0" l="0" r="0" t="0"/>
          <a:stretch/>
        </p:blipFill>
        <p:spPr>
          <a:xfrm>
            <a:off x="4780879" y="2308225"/>
            <a:ext cx="4298794" cy="235647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08"/>
          <p:cNvSpPr txBox="1"/>
          <p:nvPr/>
        </p:nvSpPr>
        <p:spPr>
          <a:xfrm>
            <a:off x="3838925" y="1500938"/>
            <a:ext cx="4747200" cy="161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Vamos a utilizar algunas funciones; para ello necesitamos obtener el valor absoluto 🔢 de todas las latitudes. </a:t>
            </a:r>
            <a:endParaRPr sz="15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En el siguiente link encontrarás una definición de “valor absoluto”: </a:t>
            </a:r>
            <a:r>
              <a:rPr lang="es-419" sz="150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https://es.wikipedia.org/wiki/Valor_absoluto</a:t>
            </a:r>
            <a:endParaRPr sz="2000">
              <a:solidFill>
                <a:srgbClr val="83AEFB"/>
              </a:solidFill>
              <a:highlight>
                <a:srgbClr val="FFFFFF"/>
              </a:highlight>
              <a:latin typeface="DM Sans"/>
              <a:ea typeface="DM Sans"/>
              <a:cs typeface="DM Sans"/>
              <a:sym typeface="DM Sans"/>
            </a:endParaRPr>
          </a:p>
        </p:txBody>
      </p:sp>
      <p:pic>
        <p:nvPicPr>
          <p:cNvPr id="1528" name="Google Shape;1528;p208"/>
          <p:cNvPicPr preferRelativeResize="0"/>
          <p:nvPr/>
        </p:nvPicPr>
        <p:blipFill>
          <a:blip r:embed="rId4">
            <a:alphaModFix/>
          </a:blip>
          <a:stretch>
            <a:fillRect/>
          </a:stretch>
        </p:blipFill>
        <p:spPr>
          <a:xfrm>
            <a:off x="208425" y="318800"/>
            <a:ext cx="2525800" cy="4505900"/>
          </a:xfrm>
          <a:prstGeom prst="rect">
            <a:avLst/>
          </a:prstGeom>
          <a:noFill/>
          <a:ln>
            <a:noFill/>
          </a:ln>
        </p:spPr>
      </p:pic>
      <p:sp>
        <p:nvSpPr>
          <p:cNvPr id="1529" name="Google Shape;1529;p208"/>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FUNCIONES</a:t>
            </a:r>
            <a:endParaRPr b="1" sz="1500">
              <a:latin typeface="DM Sans"/>
              <a:ea typeface="DM Sans"/>
              <a:cs typeface="DM Sans"/>
              <a:sym typeface="DM Sans"/>
            </a:endParaRPr>
          </a:p>
        </p:txBody>
      </p:sp>
      <p:pic>
        <p:nvPicPr>
          <p:cNvPr id="1530" name="Google Shape;1530;p208"/>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531" name="Google Shape;1531;p208"/>
          <p:cNvSpPr txBox="1"/>
          <p:nvPr/>
        </p:nvSpPr>
        <p:spPr>
          <a:xfrm>
            <a:off x="4744925" y="3588125"/>
            <a:ext cx="3841200" cy="909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2:</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Las funciones son muy útiles para ahorrar tiempo de programación. Es importante consultar la documentación para saber sus usos. 💯</a:t>
            </a:r>
            <a:endParaRPr b="1" i="1" sz="1000">
              <a:solidFill>
                <a:schemeClr val="dk2"/>
              </a:solidFill>
              <a:latin typeface="DM Sans"/>
              <a:ea typeface="DM Sans"/>
              <a:cs typeface="DM Sans"/>
              <a:sym typeface="DM Sans"/>
            </a:endParaRPr>
          </a:p>
        </p:txBody>
      </p:sp>
      <p:grpSp>
        <p:nvGrpSpPr>
          <p:cNvPr id="1532" name="Google Shape;1532;p208"/>
          <p:cNvGrpSpPr/>
          <p:nvPr/>
        </p:nvGrpSpPr>
        <p:grpSpPr>
          <a:xfrm>
            <a:off x="4529741" y="3763913"/>
            <a:ext cx="445206" cy="558300"/>
            <a:chOff x="3959538" y="4088925"/>
            <a:chExt cx="407325" cy="558300"/>
          </a:xfrm>
        </p:grpSpPr>
        <p:sp>
          <p:nvSpPr>
            <p:cNvPr id="1533" name="Google Shape;1533;p208"/>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4" name="Google Shape;1534;p208"/>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1535" name="Google Shape;1535;p208"/>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536" name="Google Shape;1536;p208"/>
          <p:cNvGrpSpPr/>
          <p:nvPr/>
        </p:nvGrpSpPr>
        <p:grpSpPr>
          <a:xfrm>
            <a:off x="8289540" y="146660"/>
            <a:ext cx="623188" cy="623188"/>
            <a:chOff x="5323100" y="2467173"/>
            <a:chExt cx="738900" cy="738900"/>
          </a:xfrm>
        </p:grpSpPr>
        <p:sp>
          <p:nvSpPr>
            <p:cNvPr id="1537" name="Google Shape;1537;p20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38" name="Google Shape;1538;p208"/>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09"/>
          <p:cNvSpPr txBox="1"/>
          <p:nvPr/>
        </p:nvSpPr>
        <p:spPr>
          <a:xfrm>
            <a:off x="3795200" y="1801188"/>
            <a:ext cx="4878900" cy="134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esta ocasión estamos buscando las categorías, la provincia y los municipios/departamentos de aquella provincia cuyo ID sea el máximo de todos los existentes. Asegúrate de usar una subconsulta (o subquery).🔎</a:t>
            </a:r>
            <a:endParaRPr sz="1350">
              <a:solidFill>
                <a:schemeClr val="dk1"/>
              </a:solidFill>
              <a:highlight>
                <a:srgbClr val="FFFFFF"/>
              </a:highlight>
              <a:latin typeface="DM Sans"/>
              <a:ea typeface="DM Sans"/>
              <a:cs typeface="DM Sans"/>
              <a:sym typeface="DM Sans"/>
            </a:endParaRPr>
          </a:p>
        </p:txBody>
      </p:sp>
      <p:pic>
        <p:nvPicPr>
          <p:cNvPr id="1544" name="Google Shape;1544;p209"/>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545" name="Google Shape;1545;p209"/>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SUBQUERIES</a:t>
            </a:r>
            <a:endParaRPr b="1" sz="1500">
              <a:latin typeface="DM Sans"/>
              <a:ea typeface="DM Sans"/>
              <a:cs typeface="DM Sans"/>
              <a:sym typeface="DM Sans"/>
            </a:endParaRPr>
          </a:p>
        </p:txBody>
      </p:sp>
      <p:pic>
        <p:nvPicPr>
          <p:cNvPr id="1546" name="Google Shape;1546;p209"/>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547" name="Google Shape;1547;p209"/>
          <p:cNvSpPr txBox="1"/>
          <p:nvPr/>
        </p:nvSpPr>
        <p:spPr>
          <a:xfrm>
            <a:off x="3676400" y="3707450"/>
            <a:ext cx="4997700" cy="790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3:</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Las subconsultas aportan muchas soluciones pero también complejidad. Siempre mantén buenas prácticas al escribir el código. 👍</a:t>
            </a:r>
            <a:endParaRPr b="1" i="1" sz="1350">
              <a:solidFill>
                <a:schemeClr val="dk2"/>
              </a:solidFill>
              <a:latin typeface="DM Sans"/>
              <a:ea typeface="DM Sans"/>
              <a:cs typeface="DM Sans"/>
              <a:sym typeface="DM Sans"/>
            </a:endParaRPr>
          </a:p>
        </p:txBody>
      </p:sp>
      <p:grpSp>
        <p:nvGrpSpPr>
          <p:cNvPr id="1548" name="Google Shape;1548;p209"/>
          <p:cNvGrpSpPr/>
          <p:nvPr/>
        </p:nvGrpSpPr>
        <p:grpSpPr>
          <a:xfrm>
            <a:off x="3461216" y="3823538"/>
            <a:ext cx="445206" cy="558300"/>
            <a:chOff x="3959538" y="4088925"/>
            <a:chExt cx="407325" cy="558300"/>
          </a:xfrm>
        </p:grpSpPr>
        <p:sp>
          <p:nvSpPr>
            <p:cNvPr id="1549" name="Google Shape;1549;p209"/>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0" name="Google Shape;1550;p209"/>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551" name="Google Shape;1551;p209"/>
          <p:cNvSpPr/>
          <p:nvPr/>
        </p:nvSpPr>
        <p:spPr>
          <a:xfrm>
            <a:off x="2874300" y="856450"/>
            <a:ext cx="1697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552" name="Google Shape;1552;p209"/>
          <p:cNvGrpSpPr/>
          <p:nvPr/>
        </p:nvGrpSpPr>
        <p:grpSpPr>
          <a:xfrm>
            <a:off x="8289540" y="146660"/>
            <a:ext cx="623188" cy="623188"/>
            <a:chOff x="5323100" y="2467173"/>
            <a:chExt cx="738900" cy="738900"/>
          </a:xfrm>
        </p:grpSpPr>
        <p:sp>
          <p:nvSpPr>
            <p:cNvPr id="1553" name="Google Shape;1553;p20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54" name="Google Shape;1554;p209"/>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10"/>
          <p:cNvSpPr txBox="1"/>
          <p:nvPr/>
        </p:nvSpPr>
        <p:spPr>
          <a:xfrm>
            <a:off x="3247400" y="1582938"/>
            <a:ext cx="5426700" cy="165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Las consultas se ponen cada vez más complejas, pero nosotros cada vez aprendemos más. Ahora necesitamos obtener el valor entero (sin decimales) y absoluto de la longitud de aquellas provincias que contengan la sigla SAN en su nombre. Que no haya valores repetidos. 😦</a:t>
            </a:r>
            <a:endParaRPr sz="1350">
              <a:solidFill>
                <a:schemeClr val="dk1"/>
              </a:solidFill>
              <a:highlight>
                <a:srgbClr val="FFFFFF"/>
              </a:highlight>
              <a:latin typeface="DM Sans"/>
              <a:ea typeface="DM Sans"/>
              <a:cs typeface="DM Sans"/>
              <a:sym typeface="DM Sans"/>
            </a:endParaRPr>
          </a:p>
        </p:txBody>
      </p:sp>
      <p:pic>
        <p:nvPicPr>
          <p:cNvPr id="1560" name="Google Shape;1560;p210"/>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561" name="Google Shape;1561;p210"/>
          <p:cNvSpPr txBox="1"/>
          <p:nvPr/>
        </p:nvSpPr>
        <p:spPr>
          <a:xfrm>
            <a:off x="2393775" y="298150"/>
            <a:ext cx="56595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SUBQUERIES Y FUNCIONES I</a:t>
            </a:r>
            <a:endParaRPr b="1" sz="1500">
              <a:latin typeface="DM Sans"/>
              <a:ea typeface="DM Sans"/>
              <a:cs typeface="DM Sans"/>
              <a:sym typeface="DM Sans"/>
            </a:endParaRPr>
          </a:p>
        </p:txBody>
      </p:sp>
      <p:pic>
        <p:nvPicPr>
          <p:cNvPr id="1562" name="Google Shape;1562;p210"/>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563" name="Google Shape;1563;p210"/>
          <p:cNvSpPr txBox="1"/>
          <p:nvPr/>
        </p:nvSpPr>
        <p:spPr>
          <a:xfrm>
            <a:off x="3676400" y="3707450"/>
            <a:ext cx="4997700" cy="858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4:</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Trabajar con texto es complicado.🙃 Siempre conviene usar las funciones upper o lower para evitar diferencias entre mayúsculas y minúsculas. </a:t>
            </a:r>
            <a:endParaRPr b="1" i="1" sz="1350">
              <a:solidFill>
                <a:schemeClr val="dk2"/>
              </a:solidFill>
              <a:latin typeface="DM Sans"/>
              <a:ea typeface="DM Sans"/>
              <a:cs typeface="DM Sans"/>
              <a:sym typeface="DM Sans"/>
            </a:endParaRPr>
          </a:p>
        </p:txBody>
      </p:sp>
      <p:grpSp>
        <p:nvGrpSpPr>
          <p:cNvPr id="1564" name="Google Shape;1564;p210"/>
          <p:cNvGrpSpPr/>
          <p:nvPr/>
        </p:nvGrpSpPr>
        <p:grpSpPr>
          <a:xfrm>
            <a:off x="3464991" y="3857738"/>
            <a:ext cx="445206" cy="558300"/>
            <a:chOff x="3959538" y="4088925"/>
            <a:chExt cx="407325" cy="558300"/>
          </a:xfrm>
        </p:grpSpPr>
        <p:sp>
          <p:nvSpPr>
            <p:cNvPr id="1565" name="Google Shape;1565;p21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66" name="Google Shape;1566;p210"/>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567" name="Google Shape;1567;p210"/>
          <p:cNvSpPr/>
          <p:nvPr/>
        </p:nvSpPr>
        <p:spPr>
          <a:xfrm>
            <a:off x="2874300" y="856450"/>
            <a:ext cx="1697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1568" name="Google Shape;1568;p210"/>
          <p:cNvGrpSpPr/>
          <p:nvPr/>
        </p:nvGrpSpPr>
        <p:grpSpPr>
          <a:xfrm>
            <a:off x="8289540" y="146660"/>
            <a:ext cx="623188" cy="623188"/>
            <a:chOff x="5323100" y="2467173"/>
            <a:chExt cx="738900" cy="738900"/>
          </a:xfrm>
        </p:grpSpPr>
        <p:sp>
          <p:nvSpPr>
            <p:cNvPr id="1569" name="Google Shape;1569;p21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70" name="Google Shape;1570;p210"/>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11"/>
          <p:cNvSpPr txBox="1"/>
          <p:nvPr/>
        </p:nvSpPr>
        <p:spPr>
          <a:xfrm>
            <a:off x="3247375" y="1604400"/>
            <a:ext cx="5426700" cy="17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Generemos una consulta donde se muestre para cada provincia su máxima </a:t>
            </a:r>
            <a:r>
              <a:rPr b="1" lang="es-419" sz="1350">
                <a:solidFill>
                  <a:schemeClr val="dk1"/>
                </a:solidFill>
                <a:highlight>
                  <a:schemeClr val="lt1"/>
                </a:highlight>
                <a:latin typeface="DM Sans"/>
                <a:ea typeface="DM Sans"/>
                <a:cs typeface="DM Sans"/>
                <a:sym typeface="DM Sans"/>
              </a:rPr>
              <a:t>latitud</a:t>
            </a:r>
            <a:r>
              <a:rPr lang="es-419" sz="1350">
                <a:solidFill>
                  <a:schemeClr val="dk1"/>
                </a:solidFill>
                <a:highlight>
                  <a:schemeClr val="lt1"/>
                </a:highlight>
                <a:latin typeface="DM Sans"/>
                <a:ea typeface="DM Sans"/>
                <a:cs typeface="DM Sans"/>
                <a:sym typeface="DM Sans"/>
              </a:rPr>
              <a:t> y máxima </a:t>
            </a:r>
            <a:r>
              <a:rPr b="1" lang="es-419" sz="1350">
                <a:solidFill>
                  <a:schemeClr val="dk1"/>
                </a:solidFill>
                <a:highlight>
                  <a:schemeClr val="lt1"/>
                </a:highlight>
                <a:latin typeface="DM Sans"/>
                <a:ea typeface="DM Sans"/>
                <a:cs typeface="DM Sans"/>
                <a:sym typeface="DM Sans"/>
              </a:rPr>
              <a:t>longitud</a:t>
            </a:r>
            <a:r>
              <a:rPr lang="es-419" sz="1350">
                <a:solidFill>
                  <a:schemeClr val="dk1"/>
                </a:solidFill>
                <a:highlight>
                  <a:schemeClr val="lt1"/>
                </a:highlight>
                <a:latin typeface="DM Sans"/>
                <a:ea typeface="DM Sans"/>
                <a:cs typeface="DM Sans"/>
                <a:sym typeface="DM Sans"/>
              </a:rPr>
              <a:t>. Las columnas deberán llamarse LATITUD y LONGITUD. </a:t>
            </a:r>
            <a:r>
              <a:rPr lang="es-419" sz="1350">
                <a:solidFill>
                  <a:schemeClr val="dk1"/>
                </a:solidFill>
                <a:highlight>
                  <a:schemeClr val="lt1"/>
                </a:highlight>
                <a:latin typeface="DM Sans"/>
                <a:ea typeface="DM Sans"/>
                <a:cs typeface="DM Sans"/>
                <a:sym typeface="DM Sans"/>
              </a:rPr>
              <a:t>Además,</a:t>
            </a:r>
            <a:r>
              <a:rPr lang="es-419" sz="1350">
                <a:solidFill>
                  <a:schemeClr val="dk1"/>
                </a:solidFill>
                <a:highlight>
                  <a:schemeClr val="lt1"/>
                </a:highlight>
                <a:latin typeface="DM Sans"/>
                <a:ea typeface="DM Sans"/>
                <a:cs typeface="DM Sans"/>
                <a:sym typeface="DM Sans"/>
              </a:rPr>
              <a:t> se mostrará el nombre de cada provincia antecediendo la palabra ARGENTINA. ✍🏼</a:t>
            </a:r>
            <a:endParaRPr sz="1350">
              <a:solidFill>
                <a:schemeClr val="dk1"/>
              </a:solidFill>
              <a:highlight>
                <a:srgbClr val="FFFFFF"/>
              </a:highlight>
              <a:latin typeface="DM Sans"/>
              <a:ea typeface="DM Sans"/>
              <a:cs typeface="DM Sans"/>
              <a:sym typeface="DM Sans"/>
            </a:endParaRPr>
          </a:p>
        </p:txBody>
      </p:sp>
      <p:pic>
        <p:nvPicPr>
          <p:cNvPr id="1576" name="Google Shape;1576;p211"/>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577" name="Google Shape;1577;p211"/>
          <p:cNvSpPr txBox="1"/>
          <p:nvPr/>
        </p:nvSpPr>
        <p:spPr>
          <a:xfrm>
            <a:off x="2566050" y="298150"/>
            <a:ext cx="55053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SUBQUERIES Y FUNCIONES II</a:t>
            </a:r>
            <a:endParaRPr b="1" sz="1500">
              <a:latin typeface="DM Sans"/>
              <a:ea typeface="DM Sans"/>
              <a:cs typeface="DM Sans"/>
              <a:sym typeface="DM Sans"/>
            </a:endParaRPr>
          </a:p>
        </p:txBody>
      </p:sp>
      <p:pic>
        <p:nvPicPr>
          <p:cNvPr id="1578" name="Google Shape;1578;p211"/>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579" name="Google Shape;1579;p211"/>
          <p:cNvSpPr txBox="1"/>
          <p:nvPr/>
        </p:nvSpPr>
        <p:spPr>
          <a:xfrm>
            <a:off x="4192675" y="3707450"/>
            <a:ext cx="4481400" cy="858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5:</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 clave del éxito es una buena legibilidad del código.😎 La prolijidad y buenas prácticas son más de la mitad de la solución. </a:t>
            </a:r>
            <a:endParaRPr b="1" i="1" sz="1350">
              <a:solidFill>
                <a:schemeClr val="dk2"/>
              </a:solidFill>
              <a:latin typeface="DM Sans"/>
              <a:ea typeface="DM Sans"/>
              <a:cs typeface="DM Sans"/>
              <a:sym typeface="DM Sans"/>
            </a:endParaRPr>
          </a:p>
        </p:txBody>
      </p:sp>
      <p:grpSp>
        <p:nvGrpSpPr>
          <p:cNvPr id="1580" name="Google Shape;1580;p211"/>
          <p:cNvGrpSpPr/>
          <p:nvPr/>
        </p:nvGrpSpPr>
        <p:grpSpPr>
          <a:xfrm>
            <a:off x="3957966" y="3857738"/>
            <a:ext cx="445206" cy="558300"/>
            <a:chOff x="3959538" y="4088925"/>
            <a:chExt cx="407325" cy="558300"/>
          </a:xfrm>
        </p:grpSpPr>
        <p:sp>
          <p:nvSpPr>
            <p:cNvPr id="1581" name="Google Shape;1581;p21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2" name="Google Shape;1582;p211"/>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583" name="Google Shape;1583;p211"/>
          <p:cNvSpPr/>
          <p:nvPr/>
        </p:nvSpPr>
        <p:spPr>
          <a:xfrm>
            <a:off x="2874300" y="856450"/>
            <a:ext cx="16626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1584" name="Google Shape;1584;p211"/>
          <p:cNvGrpSpPr/>
          <p:nvPr/>
        </p:nvGrpSpPr>
        <p:grpSpPr>
          <a:xfrm>
            <a:off x="8289540" y="146660"/>
            <a:ext cx="623188" cy="623188"/>
            <a:chOff x="5323100" y="2467173"/>
            <a:chExt cx="738900" cy="738900"/>
          </a:xfrm>
        </p:grpSpPr>
        <p:sp>
          <p:nvSpPr>
            <p:cNvPr id="1585" name="Google Shape;1585;p21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86" name="Google Shape;1586;p21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12"/>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21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213"/>
          <p:cNvSpPr txBox="1"/>
          <p:nvPr/>
        </p:nvSpPr>
        <p:spPr>
          <a:xfrm>
            <a:off x="631650" y="1924250"/>
            <a:ext cx="7880700" cy="16509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CAST(CENTROIDE_LAT AS FLOAT), CAST(CENTROIDE_LON AS FLOAT)</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sz="1500">
              <a:solidFill>
                <a:srgbClr val="FFFFFF"/>
              </a:solidFill>
              <a:latin typeface="Courier New"/>
              <a:ea typeface="Courier New"/>
              <a:cs typeface="Courier New"/>
              <a:sym typeface="Courier New"/>
            </a:endParaRPr>
          </a:p>
        </p:txBody>
      </p:sp>
      <p:sp>
        <p:nvSpPr>
          <p:cNvPr id="1598" name="Google Shape;1598;p213"/>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Conversiones de datos</a:t>
            </a:r>
            <a:endParaRPr b="1">
              <a:solidFill>
                <a:schemeClr val="lt1"/>
              </a:solidFill>
              <a:latin typeface="DM Sans"/>
              <a:ea typeface="DM Sans"/>
              <a:cs typeface="DM Sans"/>
              <a:sym typeface="DM Sans"/>
            </a:endParaRPr>
          </a:p>
        </p:txBody>
      </p:sp>
      <p:sp>
        <p:nvSpPr>
          <p:cNvPr id="1599" name="Google Shape;1599;p213"/>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21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214"/>
          <p:cNvSpPr txBox="1"/>
          <p:nvPr/>
        </p:nvSpPr>
        <p:spPr>
          <a:xfrm>
            <a:off x="631650" y="1777850"/>
            <a:ext cx="7880700" cy="22743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si el campo existe en la tabla como FLOAT no será necesario hacer el cast</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si el campo está como VARCHAR se debe hacer el CAST antes del ABS -- -- para convertir el texto a número</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ABS(CAST(CENTROIDE_LAT AS FLOAT))</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sz="1500">
              <a:solidFill>
                <a:srgbClr val="FFFFFF"/>
              </a:solidFill>
              <a:latin typeface="Courier New"/>
              <a:ea typeface="Courier New"/>
              <a:cs typeface="Courier New"/>
              <a:sym typeface="Courier New"/>
            </a:endParaRPr>
          </a:p>
        </p:txBody>
      </p:sp>
      <p:sp>
        <p:nvSpPr>
          <p:cNvPr id="1606" name="Google Shape;1606;p214"/>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rgbClr val="83AEFB"/>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Funciones</a:t>
            </a:r>
            <a:endParaRPr b="1">
              <a:solidFill>
                <a:schemeClr val="lt1"/>
              </a:solidFill>
              <a:latin typeface="DM Sans"/>
              <a:ea typeface="DM Sans"/>
              <a:cs typeface="DM Sans"/>
              <a:sym typeface="DM Sans"/>
            </a:endParaRPr>
          </a:p>
        </p:txBody>
      </p:sp>
      <p:sp>
        <p:nvSpPr>
          <p:cNvPr id="1607" name="Google Shape;1607;p214"/>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1" name="Shape 1611"/>
        <p:cNvGrpSpPr/>
        <p:nvPr/>
      </p:nvGrpSpPr>
      <p:grpSpPr>
        <a:xfrm>
          <a:off x="0" y="0"/>
          <a:ext cx="0" cy="0"/>
          <a:chOff x="0" y="0"/>
          <a:chExt cx="0" cy="0"/>
        </a:xfrm>
      </p:grpSpPr>
      <p:sp>
        <p:nvSpPr>
          <p:cNvPr id="1612" name="Google Shape;1612;p2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13" name="Google Shape;1613;p215"/>
          <p:cNvSpPr txBox="1"/>
          <p:nvPr/>
        </p:nvSpPr>
        <p:spPr>
          <a:xfrm>
            <a:off x="631650" y="1732100"/>
            <a:ext cx="7880700" cy="20352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CATEGORIA, PROVINCIA_NOMBRE, NOMBRE</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PROVINCIA_ID = (SELECT MAX(PROVINCIA_ID)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FROM MUNICIPIOS)</a:t>
            </a:r>
            <a:endParaRPr sz="1200">
              <a:solidFill>
                <a:srgbClr val="FFFFFF"/>
              </a:solidFill>
              <a:latin typeface="Courier New"/>
              <a:ea typeface="Courier New"/>
              <a:cs typeface="Courier New"/>
              <a:sym typeface="Courier New"/>
            </a:endParaRPr>
          </a:p>
        </p:txBody>
      </p:sp>
      <p:sp>
        <p:nvSpPr>
          <p:cNvPr id="1614" name="Google Shape;1614;p215"/>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Subqueries</a:t>
            </a:r>
            <a:endParaRPr b="1">
              <a:solidFill>
                <a:schemeClr val="lt1"/>
              </a:solidFill>
              <a:latin typeface="DM Sans"/>
              <a:ea typeface="DM Sans"/>
              <a:cs typeface="DM Sans"/>
              <a:sym typeface="DM Sans"/>
            </a:endParaRPr>
          </a:p>
        </p:txBody>
      </p:sp>
      <p:sp>
        <p:nvSpPr>
          <p:cNvPr id="1615" name="Google Shape;1615;p215"/>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9" name="Shape 1619"/>
        <p:cNvGrpSpPr/>
        <p:nvPr/>
      </p:nvGrpSpPr>
      <p:grpSpPr>
        <a:xfrm>
          <a:off x="0" y="0"/>
          <a:ext cx="0" cy="0"/>
          <a:chOff x="0" y="0"/>
          <a:chExt cx="0" cy="0"/>
        </a:xfrm>
      </p:grpSpPr>
      <p:sp>
        <p:nvSpPr>
          <p:cNvPr id="1620" name="Google Shape;1620;p2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1" name="Google Shape;1621;p216"/>
          <p:cNvSpPr txBox="1"/>
          <p:nvPr/>
        </p:nvSpPr>
        <p:spPr>
          <a:xfrm>
            <a:off x="631650" y="1469150"/>
            <a:ext cx="7880700" cy="28917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TRUNC= quita decimales; ABS= obtengo el valor absoluto; CAST= convierte a float</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Prueba sacar la cláusula UPPER. Qué sucede? Porqué? Pista: Googlear CASE SENSITIVE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TRUNC(ABS(CAST(CENTROIDE_LON AS FLOAT))), PROVINCIA_NOMBRE</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WHERE UPPER(PROVINCIA_NOMBRE) LIKE 'SAN%'</a:t>
            </a:r>
            <a:endParaRPr sz="1200">
              <a:solidFill>
                <a:srgbClr val="FFFFFF"/>
              </a:solidFill>
              <a:latin typeface="Courier New"/>
              <a:ea typeface="Courier New"/>
              <a:cs typeface="Courier New"/>
              <a:sym typeface="Courier New"/>
            </a:endParaRPr>
          </a:p>
        </p:txBody>
      </p:sp>
      <p:sp>
        <p:nvSpPr>
          <p:cNvPr id="1622" name="Google Shape;1622;p216"/>
          <p:cNvSpPr/>
          <p:nvPr/>
        </p:nvSpPr>
        <p:spPr>
          <a:xfrm>
            <a:off x="2322575" y="856450"/>
            <a:ext cx="41964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Subqueries y funciones I</a:t>
            </a:r>
            <a:endParaRPr b="1">
              <a:solidFill>
                <a:schemeClr val="lt1"/>
              </a:solidFill>
              <a:latin typeface="DM Sans"/>
              <a:ea typeface="DM Sans"/>
              <a:cs typeface="DM Sans"/>
              <a:sym typeface="DM Sans"/>
            </a:endParaRPr>
          </a:p>
        </p:txBody>
      </p:sp>
      <p:sp>
        <p:nvSpPr>
          <p:cNvPr id="1623" name="Google Shape;1623;p216"/>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27" name="Shape 1627"/>
        <p:cNvGrpSpPr/>
        <p:nvPr/>
      </p:nvGrpSpPr>
      <p:grpSpPr>
        <a:xfrm>
          <a:off x="0" y="0"/>
          <a:ext cx="0" cy="0"/>
          <a:chOff x="0" y="0"/>
          <a:chExt cx="0" cy="0"/>
        </a:xfrm>
      </p:grpSpPr>
      <p:sp>
        <p:nvSpPr>
          <p:cNvPr id="1628" name="Google Shape;1628;p2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9" name="Google Shape;1629;p217"/>
          <p:cNvSpPr txBox="1"/>
          <p:nvPr/>
        </p:nvSpPr>
        <p:spPr>
          <a:xfrm>
            <a:off x="631650" y="1907300"/>
            <a:ext cx="7880700" cy="20154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CONCAT('Argentina - ', PROVINCIA_NOMBRE), MAX(CAST(CENTROIDE_LAT AS FLOAT)) AS LATITUD,  MAX(CAST(CENTROIDE_LON AS FLOAT)) AS LONGITUD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GROUP BY 1</a:t>
            </a:r>
            <a:endParaRPr sz="1100">
              <a:solidFill>
                <a:srgbClr val="FFFFFF"/>
              </a:solidFill>
              <a:latin typeface="Courier New"/>
              <a:ea typeface="Courier New"/>
              <a:cs typeface="Courier New"/>
              <a:sym typeface="Courier New"/>
            </a:endParaRPr>
          </a:p>
        </p:txBody>
      </p:sp>
      <p:sp>
        <p:nvSpPr>
          <p:cNvPr id="1630" name="Google Shape;1630;p217"/>
          <p:cNvSpPr/>
          <p:nvPr/>
        </p:nvSpPr>
        <p:spPr>
          <a:xfrm>
            <a:off x="2215800" y="856450"/>
            <a:ext cx="43032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Subqueries y funcione</a:t>
            </a:r>
            <a:r>
              <a:rPr b="1" lang="es-419" sz="1500" u="sng">
                <a:solidFill>
                  <a:srgbClr val="83AEFB"/>
                </a:solidFill>
                <a:latin typeface="DM Sans"/>
                <a:ea typeface="DM Sans"/>
                <a:cs typeface="DM Sans"/>
                <a:sym typeface="DM Sans"/>
                <a:hlinkClick action="ppaction://hlinksldjump" r:id="rId4">
                  <a:extLst>
                    <a:ext uri="{A12FA001-AC4F-418D-AE19-62706E023703}">
                      <ahyp:hlinkClr val="tx"/>
                    </a:ext>
                  </a:extLst>
                </a:hlinkClick>
              </a:rPr>
              <a:t>s II </a:t>
            </a:r>
            <a:endParaRPr b="1">
              <a:solidFill>
                <a:srgbClr val="83AEFB"/>
              </a:solidFill>
              <a:latin typeface="DM Sans"/>
              <a:ea typeface="DM Sans"/>
              <a:cs typeface="DM Sans"/>
              <a:sym typeface="DM Sans"/>
            </a:endParaRPr>
          </a:p>
        </p:txBody>
      </p:sp>
      <p:sp>
        <p:nvSpPr>
          <p:cNvPr id="1631" name="Google Shape;1631;p217"/>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0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Base de datos</a:t>
            </a:r>
            <a:endParaRPr b="1" i="0" sz="4000" u="none" cap="none" strike="noStrike">
              <a:solidFill>
                <a:schemeClr val="dk1"/>
              </a:solidFill>
              <a:latin typeface="DM Sans"/>
              <a:ea typeface="DM Sans"/>
              <a:cs typeface="DM Sans"/>
              <a:sym typeface="DM Sans"/>
            </a:endParaRPr>
          </a:p>
        </p:txBody>
      </p:sp>
      <p:sp>
        <p:nvSpPr>
          <p:cNvPr id="416" name="Google Shape;416;p10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0</a:t>
            </a:r>
            <a:r>
              <a:rPr lang="es-419" sz="1800">
                <a:solidFill>
                  <a:schemeClr val="dk1"/>
                </a:solidFill>
                <a:latin typeface="DM Sans"/>
                <a:ea typeface="DM Sans"/>
                <a:cs typeface="DM Sans"/>
                <a:sym typeface="DM Sans"/>
              </a:rPr>
              <a:t>2</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18"/>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8 - Join &amp; Union</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19"/>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20"/>
          <p:cNvSpPr txBox="1"/>
          <p:nvPr/>
        </p:nvSpPr>
        <p:spPr>
          <a:xfrm>
            <a:off x="3698925" y="1560600"/>
            <a:ext cx="4975200" cy="159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La tabla de municipios contiene datos sobre provincias. También nosotros, en un ejercicio anterior, creamos una tabla de provincias. 🤲🏼 Unamos los resultados únicos de cada una de las tablas (provincia y ID) y ordena los resultados por nombre de Provincia.</a:t>
            </a:r>
            <a:endParaRPr sz="2000">
              <a:solidFill>
                <a:schemeClr val="dk1"/>
              </a:solidFill>
              <a:highlight>
                <a:srgbClr val="FFFFFF"/>
              </a:highlight>
              <a:latin typeface="DM Sans"/>
              <a:ea typeface="DM Sans"/>
              <a:cs typeface="DM Sans"/>
              <a:sym typeface="DM Sans"/>
            </a:endParaRPr>
          </a:p>
        </p:txBody>
      </p:sp>
      <p:pic>
        <p:nvPicPr>
          <p:cNvPr id="1647" name="Google Shape;1647;p220"/>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648" name="Google Shape;1648;p220"/>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000">
                <a:latin typeface="DM Sans"/>
                <a:ea typeface="DM Sans"/>
                <a:cs typeface="DM Sans"/>
                <a:sym typeface="DM Sans"/>
              </a:rPr>
              <a:t>UNION DE TABLAS I</a:t>
            </a:r>
            <a:endParaRPr b="1" sz="1500">
              <a:latin typeface="DM Sans"/>
              <a:ea typeface="DM Sans"/>
              <a:cs typeface="DM Sans"/>
              <a:sym typeface="DM Sans"/>
            </a:endParaRPr>
          </a:p>
        </p:txBody>
      </p:sp>
      <p:pic>
        <p:nvPicPr>
          <p:cNvPr id="1649" name="Google Shape;1649;p220"/>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650" name="Google Shape;1650;p220"/>
          <p:cNvSpPr txBox="1"/>
          <p:nvPr/>
        </p:nvSpPr>
        <p:spPr>
          <a:xfrm>
            <a:off x="5199225" y="3707450"/>
            <a:ext cx="3474900" cy="858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1:</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La cláusula UNION nos permite concatenar el resultado de dos consultas. ⛓️  </a:t>
            </a:r>
            <a:endParaRPr b="1" i="1" sz="1000">
              <a:solidFill>
                <a:schemeClr val="dk2"/>
              </a:solidFill>
              <a:latin typeface="DM Sans"/>
              <a:ea typeface="DM Sans"/>
              <a:cs typeface="DM Sans"/>
              <a:sym typeface="DM Sans"/>
            </a:endParaRPr>
          </a:p>
        </p:txBody>
      </p:sp>
      <p:grpSp>
        <p:nvGrpSpPr>
          <p:cNvPr id="1651" name="Google Shape;1651;p220"/>
          <p:cNvGrpSpPr/>
          <p:nvPr/>
        </p:nvGrpSpPr>
        <p:grpSpPr>
          <a:xfrm>
            <a:off x="4988316" y="3857738"/>
            <a:ext cx="445206" cy="558300"/>
            <a:chOff x="3959538" y="4088925"/>
            <a:chExt cx="407325" cy="558300"/>
          </a:xfrm>
        </p:grpSpPr>
        <p:sp>
          <p:nvSpPr>
            <p:cNvPr id="1652" name="Google Shape;1652;p22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3" name="Google Shape;1653;p220"/>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654" name="Google Shape;1654;p220"/>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655" name="Google Shape;1655;p220"/>
          <p:cNvGrpSpPr/>
          <p:nvPr/>
        </p:nvGrpSpPr>
        <p:grpSpPr>
          <a:xfrm>
            <a:off x="8289540" y="146660"/>
            <a:ext cx="623188" cy="623188"/>
            <a:chOff x="5323100" y="2467173"/>
            <a:chExt cx="738900" cy="738900"/>
          </a:xfrm>
        </p:grpSpPr>
        <p:sp>
          <p:nvSpPr>
            <p:cNvPr id="1656" name="Google Shape;1656;p22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57" name="Google Shape;1657;p220"/>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221"/>
          <p:cNvSpPr txBox="1"/>
          <p:nvPr/>
        </p:nvSpPr>
        <p:spPr>
          <a:xfrm>
            <a:off x="3608375" y="1688850"/>
            <a:ext cx="5032800" cy="144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El resultado del ejercicio anterior seguramente arrojó provincias con igual nombre y distinto ID. Actualiza la tabla PROVINCIA para que los ID coincidan con los ID de la tabla MUNICIPIOS. Este ejercicio puede hacerse de muchas maneras diferentes. 👍👍🏻👍🏼</a:t>
            </a:r>
            <a:endParaRPr sz="1350">
              <a:solidFill>
                <a:schemeClr val="dk1"/>
              </a:solidFill>
              <a:highlight>
                <a:srgbClr val="FFFFFF"/>
              </a:highlight>
              <a:latin typeface="DM Sans"/>
              <a:ea typeface="DM Sans"/>
              <a:cs typeface="DM Sans"/>
              <a:sym typeface="DM Sans"/>
            </a:endParaRPr>
          </a:p>
        </p:txBody>
      </p:sp>
      <p:pic>
        <p:nvPicPr>
          <p:cNvPr id="1663" name="Google Shape;1663;p221"/>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664" name="Google Shape;1664;p221"/>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000">
                <a:latin typeface="DM Sans"/>
                <a:ea typeface="DM Sans"/>
                <a:cs typeface="DM Sans"/>
                <a:sym typeface="DM Sans"/>
              </a:rPr>
              <a:t>UNION DE TABLAS II</a:t>
            </a:r>
            <a:endParaRPr b="1" sz="1500">
              <a:latin typeface="DM Sans"/>
              <a:ea typeface="DM Sans"/>
              <a:cs typeface="DM Sans"/>
              <a:sym typeface="DM Sans"/>
            </a:endParaRPr>
          </a:p>
        </p:txBody>
      </p:sp>
      <p:pic>
        <p:nvPicPr>
          <p:cNvPr id="1665" name="Google Shape;1665;p221"/>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666" name="Google Shape;1666;p221"/>
          <p:cNvSpPr txBox="1"/>
          <p:nvPr/>
        </p:nvSpPr>
        <p:spPr>
          <a:xfrm>
            <a:off x="4572000" y="3470525"/>
            <a:ext cx="4102200" cy="1095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2:</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Mientras el resultado sea correcto, cualquier camino sirve.🛣️ Lo importante es analizar el resultado y verificar que no haya falencias. </a:t>
            </a:r>
            <a:endParaRPr b="1" i="1" sz="1350">
              <a:solidFill>
                <a:schemeClr val="dk2"/>
              </a:solidFill>
              <a:latin typeface="DM Sans"/>
              <a:ea typeface="DM Sans"/>
              <a:cs typeface="DM Sans"/>
              <a:sym typeface="DM Sans"/>
            </a:endParaRPr>
          </a:p>
        </p:txBody>
      </p:sp>
      <p:grpSp>
        <p:nvGrpSpPr>
          <p:cNvPr id="1667" name="Google Shape;1667;p221"/>
          <p:cNvGrpSpPr/>
          <p:nvPr/>
        </p:nvGrpSpPr>
        <p:grpSpPr>
          <a:xfrm>
            <a:off x="4349391" y="3857738"/>
            <a:ext cx="445206" cy="558300"/>
            <a:chOff x="3959538" y="4088925"/>
            <a:chExt cx="407325" cy="558300"/>
          </a:xfrm>
        </p:grpSpPr>
        <p:sp>
          <p:nvSpPr>
            <p:cNvPr id="1668" name="Google Shape;1668;p22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9" name="Google Shape;1669;p221"/>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670" name="Google Shape;1670;p221"/>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671" name="Google Shape;1671;p221"/>
          <p:cNvGrpSpPr/>
          <p:nvPr/>
        </p:nvGrpSpPr>
        <p:grpSpPr>
          <a:xfrm>
            <a:off x="8289540" y="146660"/>
            <a:ext cx="623188" cy="623188"/>
            <a:chOff x="5323100" y="2467173"/>
            <a:chExt cx="738900" cy="738900"/>
          </a:xfrm>
        </p:grpSpPr>
        <p:sp>
          <p:nvSpPr>
            <p:cNvPr id="1672" name="Google Shape;1672;p22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73" name="Google Shape;1673;p22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22"/>
          <p:cNvSpPr txBox="1"/>
          <p:nvPr/>
        </p:nvSpPr>
        <p:spPr>
          <a:xfrm>
            <a:off x="3534200" y="1684050"/>
            <a:ext cx="5139900" cy="160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Hemos equiparado los códigos de las tablas PROVINCIA y MUNICIPIOS. Ahora junta ambas tablas con un LEFT JOIN. Trae solamente los nombres de las provincias de ambas tablas. La cláusula FROM que sea con MUNICIPIOS, </a:t>
            </a:r>
            <a:r>
              <a:rPr b="1" lang="es-419" sz="1500">
                <a:solidFill>
                  <a:schemeClr val="dk1"/>
                </a:solidFill>
                <a:highlight>
                  <a:schemeClr val="lt1"/>
                </a:highlight>
                <a:latin typeface="DM Sans"/>
                <a:ea typeface="DM Sans"/>
                <a:cs typeface="DM Sans"/>
                <a:sym typeface="DM Sans"/>
              </a:rPr>
              <a:t>LEFT JOIN </a:t>
            </a:r>
            <a:r>
              <a:rPr lang="es-419" sz="1500">
                <a:solidFill>
                  <a:schemeClr val="dk1"/>
                </a:solidFill>
                <a:highlight>
                  <a:schemeClr val="lt1"/>
                </a:highlight>
                <a:latin typeface="DM Sans"/>
                <a:ea typeface="DM Sans"/>
                <a:cs typeface="DM Sans"/>
                <a:sym typeface="DM Sans"/>
              </a:rPr>
              <a:t>con PROVINCIA ¿Qué sucede?🤨</a:t>
            </a:r>
            <a:endParaRPr sz="2000">
              <a:solidFill>
                <a:schemeClr val="dk1"/>
              </a:solidFill>
              <a:highlight>
                <a:srgbClr val="FFFFFF"/>
              </a:highlight>
              <a:latin typeface="DM Sans"/>
              <a:ea typeface="DM Sans"/>
              <a:cs typeface="DM Sans"/>
              <a:sym typeface="DM Sans"/>
            </a:endParaRPr>
          </a:p>
        </p:txBody>
      </p:sp>
      <p:pic>
        <p:nvPicPr>
          <p:cNvPr id="1679" name="Google Shape;1679;p222"/>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680" name="Google Shape;1680;p222"/>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JOIN I</a:t>
            </a:r>
            <a:endParaRPr b="1" sz="1500">
              <a:latin typeface="DM Sans"/>
              <a:ea typeface="DM Sans"/>
              <a:cs typeface="DM Sans"/>
              <a:sym typeface="DM Sans"/>
            </a:endParaRPr>
          </a:p>
        </p:txBody>
      </p:sp>
      <p:pic>
        <p:nvPicPr>
          <p:cNvPr id="1681" name="Google Shape;1681;p22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682" name="Google Shape;1682;p222"/>
          <p:cNvSpPr txBox="1"/>
          <p:nvPr/>
        </p:nvSpPr>
        <p:spPr>
          <a:xfrm>
            <a:off x="4572000" y="3707450"/>
            <a:ext cx="4102200" cy="858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lang="es-419" sz="1100">
                <a:solidFill>
                  <a:schemeClr val="dk2"/>
                </a:solidFill>
                <a:latin typeface="DM Sans"/>
                <a:ea typeface="DM Sans"/>
                <a:cs typeface="DM Sans"/>
                <a:sym typeface="DM Sans"/>
              </a:rPr>
              <a:t>Notas actividad 3:</a:t>
            </a:r>
            <a:endParaRPr b="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La cláusula JOIN es muy versátil pero muy peligrosa.😈 A veces una mala conexión entre tablas puede traer malos resultados. </a:t>
            </a:r>
            <a:endParaRPr b="1" sz="1000">
              <a:solidFill>
                <a:schemeClr val="dk2"/>
              </a:solidFill>
              <a:latin typeface="DM Sans"/>
              <a:ea typeface="DM Sans"/>
              <a:cs typeface="DM Sans"/>
              <a:sym typeface="DM Sans"/>
            </a:endParaRPr>
          </a:p>
        </p:txBody>
      </p:sp>
      <p:grpSp>
        <p:nvGrpSpPr>
          <p:cNvPr id="1683" name="Google Shape;1683;p222"/>
          <p:cNvGrpSpPr/>
          <p:nvPr/>
        </p:nvGrpSpPr>
        <p:grpSpPr>
          <a:xfrm>
            <a:off x="4349391" y="3857738"/>
            <a:ext cx="445206" cy="558300"/>
            <a:chOff x="3959538" y="4088925"/>
            <a:chExt cx="407325" cy="558300"/>
          </a:xfrm>
        </p:grpSpPr>
        <p:sp>
          <p:nvSpPr>
            <p:cNvPr id="1684" name="Google Shape;1684;p22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5" name="Google Shape;1685;p22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686" name="Google Shape;1686;p222"/>
          <p:cNvSpPr/>
          <p:nvPr/>
        </p:nvSpPr>
        <p:spPr>
          <a:xfrm>
            <a:off x="2874300" y="856450"/>
            <a:ext cx="16551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687" name="Google Shape;1687;p222"/>
          <p:cNvGrpSpPr/>
          <p:nvPr/>
        </p:nvGrpSpPr>
        <p:grpSpPr>
          <a:xfrm>
            <a:off x="8289540" y="146660"/>
            <a:ext cx="623188" cy="623188"/>
            <a:chOff x="5323100" y="2467173"/>
            <a:chExt cx="738900" cy="738900"/>
          </a:xfrm>
        </p:grpSpPr>
        <p:sp>
          <p:nvSpPr>
            <p:cNvPr id="1688" name="Google Shape;1688;p22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89" name="Google Shape;1689;p22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23"/>
          <p:cNvSpPr txBox="1"/>
          <p:nvPr/>
        </p:nvSpPr>
        <p:spPr>
          <a:xfrm>
            <a:off x="3765000" y="1684800"/>
            <a:ext cx="4942200" cy="145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Repite el ejercicio anterior pero con un RIGHT JOIN.  Trae solamente los nombres de las provincias de ambas tablas. La cláusula FROM que sea con MUNICIPIOS, </a:t>
            </a:r>
            <a:r>
              <a:rPr b="1" lang="es-419" sz="1500">
                <a:solidFill>
                  <a:schemeClr val="dk1"/>
                </a:solidFill>
                <a:highlight>
                  <a:schemeClr val="lt1"/>
                </a:highlight>
                <a:latin typeface="DM Sans"/>
                <a:ea typeface="DM Sans"/>
                <a:cs typeface="DM Sans"/>
                <a:sym typeface="DM Sans"/>
              </a:rPr>
              <a:t>RIGHT JOIN</a:t>
            </a:r>
            <a:r>
              <a:rPr lang="es-419" sz="1500">
                <a:solidFill>
                  <a:schemeClr val="dk1"/>
                </a:solidFill>
                <a:highlight>
                  <a:schemeClr val="lt1"/>
                </a:highlight>
                <a:latin typeface="DM Sans"/>
                <a:ea typeface="DM Sans"/>
                <a:cs typeface="DM Sans"/>
                <a:sym typeface="DM Sans"/>
              </a:rPr>
              <a:t> con PROVINCIA ¿Qué sucede?🤔</a:t>
            </a:r>
            <a:endParaRPr sz="2000">
              <a:solidFill>
                <a:schemeClr val="dk1"/>
              </a:solidFill>
              <a:highlight>
                <a:srgbClr val="FFFFFF"/>
              </a:highlight>
              <a:latin typeface="DM Sans"/>
              <a:ea typeface="DM Sans"/>
              <a:cs typeface="DM Sans"/>
              <a:sym typeface="DM Sans"/>
            </a:endParaRPr>
          </a:p>
        </p:txBody>
      </p:sp>
      <p:pic>
        <p:nvPicPr>
          <p:cNvPr id="1695" name="Google Shape;1695;p223"/>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696" name="Google Shape;1696;p223"/>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JOIN II</a:t>
            </a:r>
            <a:endParaRPr b="1" sz="1500">
              <a:latin typeface="DM Sans"/>
              <a:ea typeface="DM Sans"/>
              <a:cs typeface="DM Sans"/>
              <a:sym typeface="DM Sans"/>
            </a:endParaRPr>
          </a:p>
        </p:txBody>
      </p:sp>
      <p:pic>
        <p:nvPicPr>
          <p:cNvPr id="1697" name="Google Shape;1697;p223"/>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698" name="Google Shape;1698;p223"/>
          <p:cNvSpPr txBox="1"/>
          <p:nvPr/>
        </p:nvSpPr>
        <p:spPr>
          <a:xfrm>
            <a:off x="4572000" y="3707450"/>
            <a:ext cx="4102200" cy="858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lang="es-419" sz="1100">
                <a:solidFill>
                  <a:schemeClr val="dk2"/>
                </a:solidFill>
                <a:latin typeface="DM Sans"/>
                <a:ea typeface="DM Sans"/>
                <a:cs typeface="DM Sans"/>
                <a:sym typeface="DM Sans"/>
              </a:rPr>
              <a:t>Notas actividad 4:</a:t>
            </a:r>
            <a:endParaRPr b="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Left, Right, Inner. Son muchas palabras y marean. Todas funcionan de manera similar, cambia solamente el lugar que se les da a los valores NULOS. 👌🏻</a:t>
            </a:r>
            <a:endParaRPr b="1" sz="1000">
              <a:solidFill>
                <a:schemeClr val="dk2"/>
              </a:solidFill>
              <a:latin typeface="DM Sans"/>
              <a:ea typeface="DM Sans"/>
              <a:cs typeface="DM Sans"/>
              <a:sym typeface="DM Sans"/>
            </a:endParaRPr>
          </a:p>
        </p:txBody>
      </p:sp>
      <p:grpSp>
        <p:nvGrpSpPr>
          <p:cNvPr id="1699" name="Google Shape;1699;p223"/>
          <p:cNvGrpSpPr/>
          <p:nvPr/>
        </p:nvGrpSpPr>
        <p:grpSpPr>
          <a:xfrm>
            <a:off x="4349391" y="3857738"/>
            <a:ext cx="445206" cy="558300"/>
            <a:chOff x="3959538" y="4088925"/>
            <a:chExt cx="407325" cy="558300"/>
          </a:xfrm>
        </p:grpSpPr>
        <p:sp>
          <p:nvSpPr>
            <p:cNvPr id="1700" name="Google Shape;1700;p22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01" name="Google Shape;1701;p223"/>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702" name="Google Shape;1702;p223"/>
          <p:cNvSpPr/>
          <p:nvPr/>
        </p:nvSpPr>
        <p:spPr>
          <a:xfrm>
            <a:off x="2874300" y="856450"/>
            <a:ext cx="1601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1703" name="Google Shape;1703;p223"/>
          <p:cNvGrpSpPr/>
          <p:nvPr/>
        </p:nvGrpSpPr>
        <p:grpSpPr>
          <a:xfrm>
            <a:off x="8289540" y="146660"/>
            <a:ext cx="623188" cy="623188"/>
            <a:chOff x="5323100" y="2467173"/>
            <a:chExt cx="738900" cy="738900"/>
          </a:xfrm>
        </p:grpSpPr>
        <p:sp>
          <p:nvSpPr>
            <p:cNvPr id="1704" name="Google Shape;1704;p22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705" name="Google Shape;1705;p223"/>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24"/>
          <p:cNvSpPr txBox="1"/>
          <p:nvPr/>
        </p:nvSpPr>
        <p:spPr>
          <a:xfrm>
            <a:off x="3803700" y="1582488"/>
            <a:ext cx="4870500" cy="16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En un ejercicio previo creamos una tabla PAÍS. Consúltala y reflexiona sobre 💭 ¿Cuáles serán los campos que traerán NULL en un LEFT JOIN con PROVINCIA? ¿Qué pasará en un INNER JOIN?</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¡Ahora sí! Haz un LEFT, un RIGHT y un INNER JOIN con PAIS y PROVINCIA. </a:t>
            </a:r>
            <a:endParaRPr sz="1350">
              <a:solidFill>
                <a:schemeClr val="dk1"/>
              </a:solidFill>
              <a:highlight>
                <a:srgbClr val="FFFFFF"/>
              </a:highlight>
              <a:latin typeface="DM Sans"/>
              <a:ea typeface="DM Sans"/>
              <a:cs typeface="DM Sans"/>
              <a:sym typeface="DM Sans"/>
            </a:endParaRPr>
          </a:p>
        </p:txBody>
      </p:sp>
      <p:pic>
        <p:nvPicPr>
          <p:cNvPr id="1711" name="Google Shape;1711;p224"/>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712" name="Google Shape;1712;p224"/>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JOIN III</a:t>
            </a:r>
            <a:endParaRPr b="1" sz="1500">
              <a:latin typeface="DM Sans"/>
              <a:ea typeface="DM Sans"/>
              <a:cs typeface="DM Sans"/>
              <a:sym typeface="DM Sans"/>
            </a:endParaRPr>
          </a:p>
        </p:txBody>
      </p:sp>
      <p:pic>
        <p:nvPicPr>
          <p:cNvPr id="1713" name="Google Shape;1713;p224"/>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714" name="Google Shape;1714;p224"/>
          <p:cNvSpPr txBox="1"/>
          <p:nvPr/>
        </p:nvSpPr>
        <p:spPr>
          <a:xfrm>
            <a:off x="4572000" y="3707450"/>
            <a:ext cx="4102200" cy="845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b="1" lang="es-419" sz="1350">
                <a:solidFill>
                  <a:schemeClr val="dk2"/>
                </a:solidFill>
                <a:latin typeface="DM Sans"/>
                <a:ea typeface="DM Sans"/>
                <a:cs typeface="DM Sans"/>
                <a:sym typeface="DM Sans"/>
              </a:rPr>
              <a:t>Notas actividad 5:</a:t>
            </a:r>
            <a:endParaRPr b="1" sz="1350">
              <a:solidFill>
                <a:schemeClr val="dk2"/>
              </a:solidFill>
              <a:latin typeface="DM Sans"/>
              <a:ea typeface="DM Sans"/>
              <a:cs typeface="DM Sans"/>
              <a:sym typeface="DM Sans"/>
            </a:endParaRPr>
          </a:p>
          <a:p>
            <a:pPr indent="0" lvl="0" marL="457200" rtl="0" algn="l">
              <a:lnSpc>
                <a:spcPct val="100000"/>
              </a:lnSpc>
              <a:spcBef>
                <a:spcPts val="0"/>
              </a:spcBef>
              <a:spcAft>
                <a:spcPts val="0"/>
              </a:spcAft>
              <a:buNone/>
            </a:pPr>
            <a:r>
              <a:rPr lang="es-419" sz="1350">
                <a:solidFill>
                  <a:schemeClr val="dk1"/>
                </a:solidFill>
                <a:latin typeface="DM Sans"/>
                <a:ea typeface="DM Sans"/>
                <a:cs typeface="DM Sans"/>
                <a:sym typeface="DM Sans"/>
              </a:rPr>
              <a:t>🏆 La mejor forma de aprender es jugar, practicar, ver qué sucede si aplicamos una cláusula o la otra. </a:t>
            </a:r>
            <a:endParaRPr b="1" sz="1350">
              <a:solidFill>
                <a:schemeClr val="dk2"/>
              </a:solidFill>
              <a:latin typeface="DM Sans"/>
              <a:ea typeface="DM Sans"/>
              <a:cs typeface="DM Sans"/>
              <a:sym typeface="DM Sans"/>
            </a:endParaRPr>
          </a:p>
        </p:txBody>
      </p:sp>
      <p:grpSp>
        <p:nvGrpSpPr>
          <p:cNvPr id="1715" name="Google Shape;1715;p224"/>
          <p:cNvGrpSpPr/>
          <p:nvPr/>
        </p:nvGrpSpPr>
        <p:grpSpPr>
          <a:xfrm>
            <a:off x="4349391" y="3857738"/>
            <a:ext cx="445206" cy="558300"/>
            <a:chOff x="3959538" y="4088925"/>
            <a:chExt cx="407325" cy="558300"/>
          </a:xfrm>
        </p:grpSpPr>
        <p:sp>
          <p:nvSpPr>
            <p:cNvPr id="1716" name="Google Shape;1716;p22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17" name="Google Shape;1717;p224"/>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718" name="Google Shape;1718;p224"/>
          <p:cNvSpPr/>
          <p:nvPr/>
        </p:nvSpPr>
        <p:spPr>
          <a:xfrm>
            <a:off x="2874300" y="856450"/>
            <a:ext cx="16551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1719" name="Google Shape;1719;p224"/>
          <p:cNvGrpSpPr/>
          <p:nvPr/>
        </p:nvGrpSpPr>
        <p:grpSpPr>
          <a:xfrm>
            <a:off x="8289540" y="146660"/>
            <a:ext cx="623188" cy="623188"/>
            <a:chOff x="5323100" y="2467173"/>
            <a:chExt cx="738900" cy="738900"/>
          </a:xfrm>
        </p:grpSpPr>
        <p:sp>
          <p:nvSpPr>
            <p:cNvPr id="1720" name="Google Shape;1720;p22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721" name="Google Shape;1721;p224"/>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225"/>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2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226"/>
          <p:cNvSpPr txBox="1"/>
          <p:nvPr/>
        </p:nvSpPr>
        <p:spPr>
          <a:xfrm>
            <a:off x="631650" y="1507400"/>
            <a:ext cx="7880700" cy="28152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--obtengo las provincias y ID desde la tabla de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PROVINCIA_NOMBRE, PROVINCIA_ID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UNION ALL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--obtengo las provincias y los ID desde la tabla creada en otro ejercicio previo</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PROVINCIA, ID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PROVINCIA</a:t>
            </a:r>
            <a:endParaRPr sz="1200">
              <a:solidFill>
                <a:srgbClr val="FFFFFF"/>
              </a:solidFill>
              <a:latin typeface="Courier New"/>
              <a:ea typeface="Courier New"/>
              <a:cs typeface="Courier New"/>
              <a:sym typeface="Courier New"/>
            </a:endParaRPr>
          </a:p>
        </p:txBody>
      </p:sp>
      <p:sp>
        <p:nvSpPr>
          <p:cNvPr id="1733" name="Google Shape;1733;p226"/>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Union de tablas</a:t>
            </a:r>
            <a:endParaRPr b="1">
              <a:solidFill>
                <a:schemeClr val="lt1"/>
              </a:solidFill>
              <a:latin typeface="DM Sans"/>
              <a:ea typeface="DM Sans"/>
              <a:cs typeface="DM Sans"/>
              <a:sym typeface="DM Sans"/>
            </a:endParaRPr>
          </a:p>
        </p:txBody>
      </p:sp>
      <p:sp>
        <p:nvSpPr>
          <p:cNvPr id="1734" name="Google Shape;1734;p226"/>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8" name="Shape 1738"/>
        <p:cNvGrpSpPr/>
        <p:nvPr/>
      </p:nvGrpSpPr>
      <p:grpSpPr>
        <a:xfrm>
          <a:off x="0" y="0"/>
          <a:ext cx="0" cy="0"/>
          <a:chOff x="0" y="0"/>
          <a:chExt cx="0" cy="0"/>
        </a:xfrm>
      </p:grpSpPr>
      <p:sp>
        <p:nvSpPr>
          <p:cNvPr id="1739" name="Google Shape;1739;p2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40" name="Google Shape;1740;p227"/>
          <p:cNvSpPr txBox="1"/>
          <p:nvPr/>
        </p:nvSpPr>
        <p:spPr>
          <a:xfrm>
            <a:off x="631650" y="1603550"/>
            <a:ext cx="7880700" cy="26229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--los cambios se pueden hacer con un UPDATE o también manualmente</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--Aquí usaremos un UPDATE</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UPDATE PROVINCIA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SET ID = PROVINCIA_ID</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FROM MUNICIPIOS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 WHERE MUNICIPIOS.PROVINCIA_NOMBRE = PROVINCIA.PROVINCIA</a:t>
            </a:r>
            <a:endParaRPr sz="1500">
              <a:solidFill>
                <a:srgbClr val="FFFFFF"/>
              </a:solidFill>
              <a:latin typeface="Courier New"/>
              <a:ea typeface="Courier New"/>
              <a:cs typeface="Courier New"/>
              <a:sym typeface="Courier New"/>
            </a:endParaRPr>
          </a:p>
        </p:txBody>
      </p:sp>
      <p:sp>
        <p:nvSpPr>
          <p:cNvPr id="1741" name="Google Shape;1741;p227"/>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Union de tablas II</a:t>
            </a:r>
            <a:endParaRPr b="1">
              <a:solidFill>
                <a:schemeClr val="lt1"/>
              </a:solidFill>
              <a:latin typeface="DM Sans"/>
              <a:ea typeface="DM Sans"/>
              <a:cs typeface="DM Sans"/>
              <a:sym typeface="DM Sans"/>
            </a:endParaRPr>
          </a:p>
        </p:txBody>
      </p:sp>
      <p:sp>
        <p:nvSpPr>
          <p:cNvPr id="1742" name="Google Shape;1742;p227"/>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02"/>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la fuente de información</a:t>
            </a:r>
            <a:endParaRPr b="1" i="0" sz="4000" u="none" cap="none" strike="noStrike">
              <a:solidFill>
                <a:schemeClr val="dk1"/>
              </a:solidFill>
              <a:latin typeface="DM Sans"/>
              <a:ea typeface="DM Sans"/>
              <a:cs typeface="DM Sans"/>
              <a:sym typeface="DM Sans"/>
            </a:endParaRPr>
          </a:p>
        </p:txBody>
      </p:sp>
      <p:pic>
        <p:nvPicPr>
          <p:cNvPr id="422" name="Google Shape;422;p10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23" name="Google Shape;423;p102"/>
          <p:cNvSpPr txBox="1"/>
          <p:nvPr/>
        </p:nvSpPr>
        <p:spPr>
          <a:xfrm>
            <a:off x="457200" y="2219475"/>
            <a:ext cx="7473300" cy="280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200">
                <a:solidFill>
                  <a:srgbClr val="4D5156"/>
                </a:solidFill>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Presentar (máximo) tres sets de datos que puedan ser usados como fuente de información para sus proyectos finales.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419" sz="1200">
                <a:solidFill>
                  <a:schemeClr val="dk1"/>
                </a:solidFill>
                <a:latin typeface="DM Sans"/>
                <a:ea typeface="DM Sans"/>
                <a:cs typeface="DM Sans"/>
                <a:sym typeface="DM Sans"/>
              </a:rPr>
              <a:t>IMPORTANTE</a:t>
            </a:r>
            <a:r>
              <a:rPr lang="es-419" sz="1200">
                <a:solidFill>
                  <a:schemeClr val="dk1"/>
                </a:solidFill>
                <a:latin typeface="DM Sans"/>
                <a:ea typeface="DM Sans"/>
                <a:cs typeface="DM Sans"/>
                <a:sym typeface="DM Sans"/>
              </a:rPr>
              <a:t>: La información será accedida por todo el equipo, así como sus tutores y profesor. Evitar utilizar datos sensibles.</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Recomendaciones:</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Una forma correcta de seleccionar un set de datos es pensar en alguna iniciativa o proyecto personal, laboral o de estudio en el que necesites analizar datos y medir información relevante. Por ejemplo, la información recolectada para un proyecto de tesis, o el histórico de ventas vs presupuesto de un emprendimiento.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Lo ideal es que los archivos que serán su fuente de información estén relacionados con las temáticas definidas en la clase uno, pero no es obligatorio. En esta instancia los cambios de temáticas aún son bienvenidos.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Base de datos almacenada en formato de archivo plano (xls, csv, txt).</a:t>
            </a:r>
            <a:endParaRPr sz="1200">
              <a:solidFill>
                <a:schemeClr val="dk1"/>
              </a:solidFill>
              <a:latin typeface="DM Sans"/>
              <a:ea typeface="DM Sans"/>
              <a:cs typeface="DM Sans"/>
              <a:sym typeface="DM Sans"/>
            </a:endParaRPr>
          </a:p>
        </p:txBody>
      </p:sp>
      <p:sp>
        <p:nvSpPr>
          <p:cNvPr id="424" name="Google Shape;424;p10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25" name="Google Shape;425;p102"/>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3</a:t>
            </a:r>
            <a:endParaRPr b="0" i="0" sz="1500" u="none" cap="none" strike="noStrike">
              <a:solidFill>
                <a:srgbClr val="000000"/>
              </a:solidFill>
              <a:latin typeface="DM Sans Medium"/>
              <a:ea typeface="DM Sans Medium"/>
              <a:cs typeface="DM Sans Medium"/>
              <a:sym typeface="DM Sans Medium"/>
            </a:endParaRPr>
          </a:p>
        </p:txBody>
      </p:sp>
      <p:grpSp>
        <p:nvGrpSpPr>
          <p:cNvPr id="426" name="Google Shape;426;p102"/>
          <p:cNvGrpSpPr/>
          <p:nvPr/>
        </p:nvGrpSpPr>
        <p:grpSpPr>
          <a:xfrm>
            <a:off x="8035744" y="338167"/>
            <a:ext cx="702103" cy="660429"/>
            <a:chOff x="3137108" y="2467173"/>
            <a:chExt cx="738900" cy="738900"/>
          </a:xfrm>
        </p:grpSpPr>
        <p:sp>
          <p:nvSpPr>
            <p:cNvPr id="427" name="Google Shape;427;p10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p102"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46" name="Shape 1746"/>
        <p:cNvGrpSpPr/>
        <p:nvPr/>
      </p:nvGrpSpPr>
      <p:grpSpPr>
        <a:xfrm>
          <a:off x="0" y="0"/>
          <a:ext cx="0" cy="0"/>
          <a:chOff x="0" y="0"/>
          <a:chExt cx="0" cy="0"/>
        </a:xfrm>
      </p:grpSpPr>
      <p:sp>
        <p:nvSpPr>
          <p:cNvPr id="1747" name="Google Shape;1747;p2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48" name="Google Shape;1748;p228"/>
          <p:cNvSpPr txBox="1"/>
          <p:nvPr/>
        </p:nvSpPr>
        <p:spPr>
          <a:xfrm>
            <a:off x="631650" y="1389350"/>
            <a:ext cx="7880700" cy="30513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--Nota que los resultados de la consulta tendrá datos completos a la --IZQUIERDA (LEFT). La campos vacíos (DERECHA) serán completados con --NULL</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PROVINCIA_NOMBRE, P.PROVINCIA</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 AS M</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LEFT JOIN PROVINCIA AS P</a:t>
            </a:r>
            <a:endParaRPr b="1" sz="1500">
              <a:solidFill>
                <a:schemeClr val="dk1"/>
              </a:solidFill>
              <a:latin typeface="Helvetica Neue"/>
              <a:ea typeface="Helvetica Neue"/>
              <a:cs typeface="Helvetica Neue"/>
              <a:sym typeface="Helvetica Neue"/>
            </a:endParaRPr>
          </a:p>
          <a:p>
            <a:pPr indent="0" lvl="0" marL="0" rtl="0" algn="l">
              <a:lnSpc>
                <a:spcPct val="135714"/>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ON P.ID = M.PROVINCIA_ID</a:t>
            </a:r>
            <a:endParaRPr sz="1200">
              <a:solidFill>
                <a:srgbClr val="FFFFFF"/>
              </a:solidFill>
              <a:latin typeface="Courier New"/>
              <a:ea typeface="Courier New"/>
              <a:cs typeface="Courier New"/>
              <a:sym typeface="Courier New"/>
            </a:endParaRPr>
          </a:p>
        </p:txBody>
      </p:sp>
      <p:pic>
        <p:nvPicPr>
          <p:cNvPr id="1749" name="Google Shape;1749;p228"/>
          <p:cNvPicPr preferRelativeResize="0"/>
          <p:nvPr/>
        </p:nvPicPr>
        <p:blipFill>
          <a:blip r:embed="rId3">
            <a:alphaModFix/>
          </a:blip>
          <a:stretch>
            <a:fillRect/>
          </a:stretch>
        </p:blipFill>
        <p:spPr>
          <a:xfrm>
            <a:off x="6062075" y="2485962"/>
            <a:ext cx="2978300" cy="2033050"/>
          </a:xfrm>
          <a:prstGeom prst="rect">
            <a:avLst/>
          </a:prstGeom>
          <a:noFill/>
          <a:ln>
            <a:noFill/>
          </a:ln>
          <a:effectLst>
            <a:outerShdw blurRad="57150" rotWithShape="0" algn="bl" dir="8640000" dist="47625">
              <a:srgbClr val="000000">
                <a:alpha val="73000"/>
              </a:srgbClr>
            </a:outerShdw>
          </a:effectLst>
        </p:spPr>
      </p:pic>
      <p:sp>
        <p:nvSpPr>
          <p:cNvPr id="1750" name="Google Shape;1750;p228"/>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Join I</a:t>
            </a:r>
            <a:endParaRPr b="1">
              <a:solidFill>
                <a:schemeClr val="lt1"/>
              </a:solidFill>
              <a:latin typeface="DM Sans"/>
              <a:ea typeface="DM Sans"/>
              <a:cs typeface="DM Sans"/>
              <a:sym typeface="DM Sans"/>
            </a:endParaRPr>
          </a:p>
        </p:txBody>
      </p:sp>
      <p:sp>
        <p:nvSpPr>
          <p:cNvPr id="1751" name="Google Shape;1751;p22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55" name="Shape 1755"/>
        <p:cNvGrpSpPr/>
        <p:nvPr/>
      </p:nvGrpSpPr>
      <p:grpSpPr>
        <a:xfrm>
          <a:off x="0" y="0"/>
          <a:ext cx="0" cy="0"/>
          <a:chOff x="0" y="0"/>
          <a:chExt cx="0" cy="0"/>
        </a:xfrm>
      </p:grpSpPr>
      <p:sp>
        <p:nvSpPr>
          <p:cNvPr id="1756" name="Google Shape;1756;p2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57" name="Google Shape;1757;p229"/>
          <p:cNvSpPr txBox="1"/>
          <p:nvPr/>
        </p:nvSpPr>
        <p:spPr>
          <a:xfrm>
            <a:off x="631650" y="1322900"/>
            <a:ext cx="7880700" cy="28536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--Noten que los resultados de la consulta tendrá datos completos a la --DERECHA (RIGHT). La campos vacíos (IZQUIERDA) serán completados con --NULL, pero en esta ocasión no hay.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DISTINCT PROVINCIA_NOMBRE, P.PROVINCIA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MUNICIPIOS AS M</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RIGHT JOIN PROVINCIA AS P</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ON P.ID = M.PROVINCIA_ID</a:t>
            </a:r>
            <a:endParaRPr sz="1200">
              <a:solidFill>
                <a:srgbClr val="FFFFFF"/>
              </a:solidFill>
              <a:latin typeface="Courier New"/>
              <a:ea typeface="Courier New"/>
              <a:cs typeface="Courier New"/>
              <a:sym typeface="Courier New"/>
            </a:endParaRPr>
          </a:p>
        </p:txBody>
      </p:sp>
      <p:pic>
        <p:nvPicPr>
          <p:cNvPr id="1758" name="Google Shape;1758;p229"/>
          <p:cNvPicPr preferRelativeResize="0"/>
          <p:nvPr/>
        </p:nvPicPr>
        <p:blipFill>
          <a:blip r:embed="rId3">
            <a:alphaModFix/>
          </a:blip>
          <a:stretch>
            <a:fillRect/>
          </a:stretch>
        </p:blipFill>
        <p:spPr>
          <a:xfrm>
            <a:off x="5289900" y="3055374"/>
            <a:ext cx="3438801" cy="1520300"/>
          </a:xfrm>
          <a:prstGeom prst="rect">
            <a:avLst/>
          </a:prstGeom>
          <a:noFill/>
          <a:ln>
            <a:noFill/>
          </a:ln>
          <a:effectLst>
            <a:outerShdw blurRad="42863" rotWithShape="0" algn="bl" dir="7860000" dist="38100">
              <a:srgbClr val="000000">
                <a:alpha val="50000"/>
              </a:srgbClr>
            </a:outerShdw>
          </a:effectLst>
        </p:spPr>
      </p:pic>
      <p:sp>
        <p:nvSpPr>
          <p:cNvPr id="1759" name="Google Shape;1759;p229"/>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Join II</a:t>
            </a:r>
            <a:endParaRPr b="1">
              <a:solidFill>
                <a:schemeClr val="lt1"/>
              </a:solidFill>
              <a:latin typeface="DM Sans"/>
              <a:ea typeface="DM Sans"/>
              <a:cs typeface="DM Sans"/>
              <a:sym typeface="DM Sans"/>
            </a:endParaRPr>
          </a:p>
        </p:txBody>
      </p:sp>
      <p:sp>
        <p:nvSpPr>
          <p:cNvPr id="1760" name="Google Shape;1760;p22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4" name="Shape 1764"/>
        <p:cNvGrpSpPr/>
        <p:nvPr/>
      </p:nvGrpSpPr>
      <p:grpSpPr>
        <a:xfrm>
          <a:off x="0" y="0"/>
          <a:ext cx="0" cy="0"/>
          <a:chOff x="0" y="0"/>
          <a:chExt cx="0" cy="0"/>
        </a:xfrm>
      </p:grpSpPr>
      <p:sp>
        <p:nvSpPr>
          <p:cNvPr id="1765" name="Google Shape;1765;p230"/>
          <p:cNvSpPr txBox="1"/>
          <p:nvPr/>
        </p:nvSpPr>
        <p:spPr>
          <a:xfrm>
            <a:off x="852150" y="26298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66" name="Google Shape;1766;p230"/>
          <p:cNvSpPr txBox="1"/>
          <p:nvPr/>
        </p:nvSpPr>
        <p:spPr>
          <a:xfrm>
            <a:off x="631650" y="1307700"/>
            <a:ext cx="7880700" cy="32970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PAIS AS 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LEFT JOIN PROVINCIA AS B</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ON A.ID = B.ID_PAIS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SELECT *</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FROM PAIS AS 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INNER JOIN PROVINCIA AS B</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ON A.ID = B.ID_PAIS</a:t>
            </a:r>
            <a:endParaRPr sz="1200">
              <a:solidFill>
                <a:srgbClr val="FFFFFF"/>
              </a:solidFill>
              <a:latin typeface="Courier New"/>
              <a:ea typeface="Courier New"/>
              <a:cs typeface="Courier New"/>
              <a:sym typeface="Courier New"/>
            </a:endParaRPr>
          </a:p>
        </p:txBody>
      </p:sp>
      <p:pic>
        <p:nvPicPr>
          <p:cNvPr id="1767" name="Google Shape;1767;p230"/>
          <p:cNvPicPr preferRelativeResize="0"/>
          <p:nvPr/>
        </p:nvPicPr>
        <p:blipFill>
          <a:blip r:embed="rId3">
            <a:alphaModFix/>
          </a:blip>
          <a:stretch>
            <a:fillRect/>
          </a:stretch>
        </p:blipFill>
        <p:spPr>
          <a:xfrm>
            <a:off x="3874571" y="3205716"/>
            <a:ext cx="4451273" cy="1067547"/>
          </a:xfrm>
          <a:prstGeom prst="rect">
            <a:avLst/>
          </a:prstGeom>
          <a:noFill/>
          <a:ln>
            <a:noFill/>
          </a:ln>
        </p:spPr>
      </p:pic>
      <p:pic>
        <p:nvPicPr>
          <p:cNvPr id="1768" name="Google Shape;1768;p230"/>
          <p:cNvPicPr preferRelativeResize="0"/>
          <p:nvPr/>
        </p:nvPicPr>
        <p:blipFill>
          <a:blip r:embed="rId4">
            <a:alphaModFix/>
          </a:blip>
          <a:stretch>
            <a:fillRect/>
          </a:stretch>
        </p:blipFill>
        <p:spPr>
          <a:xfrm>
            <a:off x="3874571" y="1548287"/>
            <a:ext cx="4451279" cy="1502550"/>
          </a:xfrm>
          <a:prstGeom prst="rect">
            <a:avLst/>
          </a:prstGeom>
          <a:noFill/>
          <a:ln>
            <a:noFill/>
          </a:ln>
        </p:spPr>
      </p:pic>
      <p:sp>
        <p:nvSpPr>
          <p:cNvPr id="1769" name="Google Shape;1769;p230"/>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Join III</a:t>
            </a:r>
            <a:endParaRPr b="1">
              <a:solidFill>
                <a:schemeClr val="lt1"/>
              </a:solidFill>
              <a:latin typeface="DM Sans"/>
              <a:ea typeface="DM Sans"/>
              <a:cs typeface="DM Sans"/>
              <a:sym typeface="DM Sans"/>
            </a:endParaRPr>
          </a:p>
        </p:txBody>
      </p:sp>
      <p:sp>
        <p:nvSpPr>
          <p:cNvPr id="1770" name="Google Shape;1770;p23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31"/>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9 - Workshop (Clase especial)</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32"/>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10 - Charla de un especialista en Base de Datos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233"/>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11 - Historias con datos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234"/>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235"/>
          <p:cNvSpPr txBox="1"/>
          <p:nvPr/>
        </p:nvSpPr>
        <p:spPr>
          <a:xfrm>
            <a:off x="4434900" y="1509600"/>
            <a:ext cx="4376400" cy="18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En épocas de COVID-19 sobran los ejemplos de tableros brindando información. En esta ocasión trabajaremos sobre el </a:t>
            </a:r>
            <a:r>
              <a:rPr lang="es-419" sz="150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Monitor de Vacunación</a:t>
            </a:r>
            <a:r>
              <a:rPr lang="es-419" sz="1500">
                <a:solidFill>
                  <a:schemeClr val="dk1"/>
                </a:solidFill>
                <a:highlight>
                  <a:schemeClr val="lt1"/>
                </a:highlight>
                <a:latin typeface="DM Sans"/>
                <a:ea typeface="DM Sans"/>
                <a:cs typeface="DM Sans"/>
                <a:sym typeface="DM Sans"/>
              </a:rPr>
              <a:t> en Argentina, generado por el Ministerio de Salud de este país. Identifica las partes que lo componen (al menos 3 distintas).</a:t>
            </a:r>
            <a:r>
              <a:rPr lang="es-419" sz="1600">
                <a:solidFill>
                  <a:schemeClr val="dk1"/>
                </a:solidFill>
                <a:highlight>
                  <a:schemeClr val="lt1"/>
                </a:highlight>
                <a:latin typeface="DM Sans"/>
                <a:ea typeface="DM Sans"/>
                <a:cs typeface="DM Sans"/>
                <a:sym typeface="DM Sans"/>
              </a:rPr>
              <a:t> 👨🏻‍💻</a:t>
            </a:r>
            <a:endParaRPr sz="1600">
              <a:solidFill>
                <a:schemeClr val="dk1"/>
              </a:solidFill>
              <a:highlight>
                <a:schemeClr val="lt1"/>
              </a:highlight>
              <a:latin typeface="DM Sans"/>
              <a:ea typeface="DM Sans"/>
              <a:cs typeface="DM Sans"/>
              <a:sym typeface="DM Sans"/>
            </a:endParaRPr>
          </a:p>
        </p:txBody>
      </p:sp>
      <p:pic>
        <p:nvPicPr>
          <p:cNvPr id="1796" name="Google Shape;1796;p235"/>
          <p:cNvPicPr preferRelativeResize="0"/>
          <p:nvPr/>
        </p:nvPicPr>
        <p:blipFill>
          <a:blip r:embed="rId4">
            <a:alphaModFix/>
          </a:blip>
          <a:stretch>
            <a:fillRect/>
          </a:stretch>
        </p:blipFill>
        <p:spPr>
          <a:xfrm>
            <a:off x="186750" y="1509600"/>
            <a:ext cx="4129669" cy="2296725"/>
          </a:xfrm>
          <a:prstGeom prst="rect">
            <a:avLst/>
          </a:prstGeom>
          <a:noFill/>
          <a:ln>
            <a:noFill/>
          </a:ln>
        </p:spPr>
      </p:pic>
      <p:sp>
        <p:nvSpPr>
          <p:cNvPr id="1797" name="Google Shape;1797;p235"/>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TABLEROS I</a:t>
            </a:r>
            <a:endParaRPr b="1" sz="1500">
              <a:latin typeface="DM Sans"/>
              <a:ea typeface="DM Sans"/>
              <a:cs typeface="DM Sans"/>
              <a:sym typeface="DM Sans"/>
            </a:endParaRPr>
          </a:p>
        </p:txBody>
      </p:sp>
      <p:pic>
        <p:nvPicPr>
          <p:cNvPr id="1798" name="Google Shape;1798;p235"/>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799" name="Google Shape;1799;p235"/>
          <p:cNvSpPr txBox="1"/>
          <p:nvPr/>
        </p:nvSpPr>
        <p:spPr>
          <a:xfrm>
            <a:off x="4572000" y="3707450"/>
            <a:ext cx="4102200" cy="845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Clr>
                <a:schemeClr val="dk1"/>
              </a:buClr>
              <a:buSzPts val="1100"/>
              <a:buFont typeface="Arial"/>
              <a:buNone/>
            </a:pPr>
            <a:r>
              <a:rPr b="1" i="1" lang="es-419" sz="1100">
                <a:solidFill>
                  <a:schemeClr val="dk1"/>
                </a:solidFill>
                <a:latin typeface="DM Sans"/>
                <a:ea typeface="DM Sans"/>
                <a:cs typeface="DM Sans"/>
                <a:sym typeface="DM Sans"/>
              </a:rPr>
              <a:t>Notas actividad 1:</a:t>
            </a:r>
            <a:endParaRPr b="1" i="1" sz="1100">
              <a:solidFill>
                <a:schemeClr val="dk1"/>
              </a:solidFill>
              <a:latin typeface="DM Sans"/>
              <a:ea typeface="DM Sans"/>
              <a:cs typeface="DM Sans"/>
              <a:sym typeface="DM Sans"/>
            </a:endParaRPr>
          </a:p>
          <a:p>
            <a:pPr indent="0" lvl="0" marL="450000" rtl="0" algn="l">
              <a:lnSpc>
                <a:spcPct val="100000"/>
              </a:lnSpc>
              <a:spcBef>
                <a:spcPts val="0"/>
              </a:spcBef>
              <a:spcAft>
                <a:spcPts val="0"/>
              </a:spcAft>
              <a:buClr>
                <a:schemeClr val="dk1"/>
              </a:buClr>
              <a:buSzPts val="1100"/>
              <a:buFont typeface="Arial"/>
              <a:buNone/>
            </a:pPr>
            <a:r>
              <a:rPr i="1" lang="es-419" sz="1100">
                <a:solidFill>
                  <a:schemeClr val="dk1"/>
                </a:solidFill>
                <a:latin typeface="DM Sans"/>
                <a:ea typeface="DM Sans"/>
                <a:cs typeface="DM Sans"/>
                <a:sym typeface="DM Sans"/>
              </a:rPr>
              <a:t>Identificar las partes nos permitirá construir un mejor todo. 👷🏻‍♂️ No solo es tirar datos sobre la mesa, se trata de contar una buena historia.</a:t>
            </a:r>
            <a:endParaRPr b="1" i="1" sz="1000">
              <a:solidFill>
                <a:schemeClr val="dk2"/>
              </a:solidFill>
              <a:latin typeface="DM Sans"/>
              <a:ea typeface="DM Sans"/>
              <a:cs typeface="DM Sans"/>
              <a:sym typeface="DM Sans"/>
            </a:endParaRPr>
          </a:p>
        </p:txBody>
      </p:sp>
      <p:grpSp>
        <p:nvGrpSpPr>
          <p:cNvPr id="1800" name="Google Shape;1800;p235"/>
          <p:cNvGrpSpPr/>
          <p:nvPr/>
        </p:nvGrpSpPr>
        <p:grpSpPr>
          <a:xfrm>
            <a:off x="4349391" y="3857738"/>
            <a:ext cx="445206" cy="558300"/>
            <a:chOff x="3959538" y="4088925"/>
            <a:chExt cx="407325" cy="558300"/>
          </a:xfrm>
        </p:grpSpPr>
        <p:sp>
          <p:nvSpPr>
            <p:cNvPr id="1801" name="Google Shape;1801;p23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02" name="Google Shape;1802;p235"/>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1803" name="Google Shape;1803;p235"/>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804" name="Google Shape;1804;p235"/>
          <p:cNvGrpSpPr/>
          <p:nvPr/>
        </p:nvGrpSpPr>
        <p:grpSpPr>
          <a:xfrm>
            <a:off x="8289540" y="146660"/>
            <a:ext cx="623188" cy="623188"/>
            <a:chOff x="5323100" y="2467173"/>
            <a:chExt cx="738900" cy="738900"/>
          </a:xfrm>
        </p:grpSpPr>
        <p:sp>
          <p:nvSpPr>
            <p:cNvPr id="1805" name="Google Shape;1805;p23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806" name="Google Shape;1806;p235"/>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236"/>
          <p:cNvSpPr txBox="1"/>
          <p:nvPr/>
        </p:nvSpPr>
        <p:spPr>
          <a:xfrm>
            <a:off x="4297800" y="1464500"/>
            <a:ext cx="4376400" cy="176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Ahora comparemos el </a:t>
            </a:r>
            <a:r>
              <a:rPr lang="es-419" sz="150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Monitor de Vacunación</a:t>
            </a:r>
            <a:r>
              <a:rPr lang="es-419" sz="1500">
                <a:solidFill>
                  <a:srgbClr val="83AEFB"/>
                </a:solidFill>
                <a:highlight>
                  <a:schemeClr val="lt1"/>
                </a:highlight>
                <a:latin typeface="DM Sans"/>
                <a:ea typeface="DM Sans"/>
                <a:cs typeface="DM Sans"/>
                <a:sym typeface="DM Sans"/>
              </a:rPr>
              <a:t> </a:t>
            </a:r>
            <a:r>
              <a:rPr lang="es-419" sz="1500">
                <a:solidFill>
                  <a:schemeClr val="dk1"/>
                </a:solidFill>
                <a:highlight>
                  <a:schemeClr val="lt1"/>
                </a:highlight>
                <a:latin typeface="DM Sans"/>
                <a:ea typeface="DM Sans"/>
                <a:cs typeface="DM Sans"/>
                <a:sym typeface="DM Sans"/>
              </a:rPr>
              <a:t>del Ministerio de Salud con el generado por la </a:t>
            </a:r>
            <a:r>
              <a:rPr lang="es-419" sz="1500" u="sng">
                <a:solidFill>
                  <a:srgbClr val="83AEFB"/>
                </a:solidFill>
                <a:highlight>
                  <a:schemeClr val="lt1"/>
                </a:highlight>
                <a:latin typeface="DM Sans"/>
                <a:ea typeface="DM Sans"/>
                <a:cs typeface="DM Sans"/>
                <a:sym typeface="DM Sans"/>
                <a:hlinkClick r:id="rId4">
                  <a:extLst>
                    <a:ext uri="{A12FA001-AC4F-418D-AE19-62706E023703}">
                      <ahyp:hlinkClr val="tx"/>
                    </a:ext>
                  </a:extLst>
                </a:hlinkClick>
              </a:rPr>
              <a:t>provincia de Buenos Aires</a:t>
            </a:r>
            <a:r>
              <a:rPr lang="es-419" sz="1500">
                <a:solidFill>
                  <a:schemeClr val="dk1"/>
                </a:solidFill>
                <a:highlight>
                  <a:schemeClr val="lt1"/>
                </a:highlight>
                <a:latin typeface="DM Sans"/>
                <a:ea typeface="DM Sans"/>
                <a:cs typeface="DM Sans"/>
                <a:sym typeface="DM Sans"/>
              </a:rPr>
              <a:t> y el del</a:t>
            </a:r>
            <a:r>
              <a:rPr lang="es-419" sz="1500">
                <a:solidFill>
                  <a:srgbClr val="83AEFB"/>
                </a:solidFill>
                <a:highlight>
                  <a:schemeClr val="lt1"/>
                </a:highlight>
                <a:latin typeface="DM Sans"/>
                <a:ea typeface="DM Sans"/>
                <a:cs typeface="DM Sans"/>
                <a:sym typeface="DM Sans"/>
              </a:rPr>
              <a:t> </a:t>
            </a:r>
            <a:r>
              <a:rPr lang="es-419" sz="1500" u="sng">
                <a:solidFill>
                  <a:srgbClr val="83AEFB"/>
                </a:solidFill>
                <a:highlight>
                  <a:schemeClr val="lt1"/>
                </a:highlight>
                <a:latin typeface="DM Sans"/>
                <a:ea typeface="DM Sans"/>
                <a:cs typeface="DM Sans"/>
                <a:sym typeface="DM Sans"/>
                <a:hlinkClick r:id="rId5">
                  <a:extLst>
                    <a:ext uri="{A12FA001-AC4F-418D-AE19-62706E023703}">
                      <ahyp:hlinkClr val="tx"/>
                    </a:ext>
                  </a:extLst>
                </a:hlinkClick>
              </a:rPr>
              <a:t>Ministerio de Sanidad del Gobierno de España</a:t>
            </a:r>
            <a:r>
              <a:rPr lang="es-419" sz="1500">
                <a:solidFill>
                  <a:schemeClr val="dk1"/>
                </a:solidFill>
                <a:highlight>
                  <a:schemeClr val="lt1"/>
                </a:highlight>
                <a:latin typeface="DM Sans"/>
                <a:ea typeface="DM Sans"/>
                <a:cs typeface="DM Sans"/>
                <a:sym typeface="DM Sans"/>
              </a:rPr>
              <a:t> ¿Cuál te resulta más lindo? ¿Cuál más informativo? ¿Cuál cuenta mejor una historia? 🤷🏻‍♀️</a:t>
            </a:r>
            <a:endParaRPr sz="1500">
              <a:solidFill>
                <a:schemeClr val="dk1"/>
              </a:solidFill>
              <a:highlight>
                <a:schemeClr val="lt1"/>
              </a:highlight>
              <a:latin typeface="DM Sans"/>
              <a:ea typeface="DM Sans"/>
              <a:cs typeface="DM Sans"/>
              <a:sym typeface="DM Sans"/>
            </a:endParaRPr>
          </a:p>
        </p:txBody>
      </p:sp>
      <p:pic>
        <p:nvPicPr>
          <p:cNvPr id="1812" name="Google Shape;1812;p236"/>
          <p:cNvPicPr preferRelativeResize="0"/>
          <p:nvPr/>
        </p:nvPicPr>
        <p:blipFill rotWithShape="1">
          <a:blip r:embed="rId6">
            <a:alphaModFix/>
          </a:blip>
          <a:srcRect b="0" l="43943" r="0" t="0"/>
          <a:stretch/>
        </p:blipFill>
        <p:spPr>
          <a:xfrm>
            <a:off x="344450" y="1464500"/>
            <a:ext cx="3766723" cy="2824926"/>
          </a:xfrm>
          <a:prstGeom prst="rect">
            <a:avLst/>
          </a:prstGeom>
          <a:noFill/>
          <a:ln>
            <a:noFill/>
          </a:ln>
        </p:spPr>
      </p:pic>
      <p:sp>
        <p:nvSpPr>
          <p:cNvPr id="1813" name="Google Shape;1813;p236"/>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TABLEROS II</a:t>
            </a:r>
            <a:endParaRPr b="1" sz="1500">
              <a:latin typeface="DM Sans"/>
              <a:ea typeface="DM Sans"/>
              <a:cs typeface="DM Sans"/>
              <a:sym typeface="DM Sans"/>
            </a:endParaRPr>
          </a:p>
        </p:txBody>
      </p:sp>
      <p:sp>
        <p:nvSpPr>
          <p:cNvPr id="1814" name="Google Shape;1814;p236"/>
          <p:cNvSpPr txBox="1"/>
          <p:nvPr/>
        </p:nvSpPr>
        <p:spPr>
          <a:xfrm>
            <a:off x="4572000" y="3707450"/>
            <a:ext cx="4102200" cy="845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1"/>
                </a:solidFill>
                <a:latin typeface="DM Sans"/>
                <a:ea typeface="DM Sans"/>
                <a:cs typeface="DM Sans"/>
                <a:sym typeface="DM Sans"/>
              </a:rPr>
              <a:t>Notas actividad 2:</a:t>
            </a:r>
            <a:endParaRPr b="1" i="1" sz="11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La estética es subjetiva, y no debe llevarse los laureles. Lo importante es la información, la estética debe acompañar y ser simple pero efectiva. 📊</a:t>
            </a:r>
            <a:endParaRPr b="1" i="1" sz="1000">
              <a:solidFill>
                <a:schemeClr val="dk1"/>
              </a:solidFill>
              <a:latin typeface="DM Sans"/>
              <a:ea typeface="DM Sans"/>
              <a:cs typeface="DM Sans"/>
              <a:sym typeface="DM Sans"/>
            </a:endParaRPr>
          </a:p>
        </p:txBody>
      </p:sp>
      <p:grpSp>
        <p:nvGrpSpPr>
          <p:cNvPr id="1815" name="Google Shape;1815;p236"/>
          <p:cNvGrpSpPr/>
          <p:nvPr/>
        </p:nvGrpSpPr>
        <p:grpSpPr>
          <a:xfrm>
            <a:off x="4349391" y="3857738"/>
            <a:ext cx="445206" cy="558300"/>
            <a:chOff x="3959538" y="4088925"/>
            <a:chExt cx="407325" cy="558300"/>
          </a:xfrm>
        </p:grpSpPr>
        <p:sp>
          <p:nvSpPr>
            <p:cNvPr id="1816" name="Google Shape;1816;p23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17" name="Google Shape;1817;p236"/>
            <p:cNvPicPr preferRelativeResize="0"/>
            <p:nvPr/>
          </p:nvPicPr>
          <p:blipFill rotWithShape="1">
            <a:blip r:embed="rId7">
              <a:alphaModFix/>
            </a:blip>
            <a:srcRect b="11598" l="20899" r="21303" t="9174"/>
            <a:stretch/>
          </p:blipFill>
          <p:spPr>
            <a:xfrm>
              <a:off x="3959538" y="4088925"/>
              <a:ext cx="407325" cy="558300"/>
            </a:xfrm>
            <a:prstGeom prst="rect">
              <a:avLst/>
            </a:prstGeom>
            <a:noFill/>
            <a:ln>
              <a:noFill/>
            </a:ln>
          </p:spPr>
        </p:pic>
      </p:grpSp>
      <p:pic>
        <p:nvPicPr>
          <p:cNvPr id="1818" name="Google Shape;1818;p236"/>
          <p:cNvPicPr preferRelativeResize="0"/>
          <p:nvPr/>
        </p:nvPicPr>
        <p:blipFill rotWithShape="1">
          <a:blip r:embed="rId8">
            <a:alphaModFix/>
          </a:blip>
          <a:srcRect b="0" l="0" r="0" t="0"/>
          <a:stretch/>
        </p:blipFill>
        <p:spPr>
          <a:xfrm>
            <a:off x="8390711" y="196650"/>
            <a:ext cx="522014" cy="523200"/>
          </a:xfrm>
          <a:prstGeom prst="rect">
            <a:avLst/>
          </a:prstGeom>
          <a:noFill/>
          <a:ln>
            <a:noFill/>
          </a:ln>
        </p:spPr>
      </p:pic>
      <p:sp>
        <p:nvSpPr>
          <p:cNvPr id="1819" name="Google Shape;1819;p236"/>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820" name="Google Shape;1820;p236"/>
          <p:cNvGrpSpPr/>
          <p:nvPr/>
        </p:nvGrpSpPr>
        <p:grpSpPr>
          <a:xfrm>
            <a:off x="8289540" y="146660"/>
            <a:ext cx="623188" cy="623188"/>
            <a:chOff x="5323100" y="2467173"/>
            <a:chExt cx="738900" cy="738900"/>
          </a:xfrm>
        </p:grpSpPr>
        <p:sp>
          <p:nvSpPr>
            <p:cNvPr id="1821" name="Google Shape;1821;p23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822" name="Google Shape;1822;p236"/>
            <p:cNvPicPr preferRelativeResize="0"/>
            <p:nvPr/>
          </p:nvPicPr>
          <p:blipFill>
            <a:blip r:embed="rId9">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37"/>
          <p:cNvSpPr txBox="1"/>
          <p:nvPr/>
        </p:nvSpPr>
        <p:spPr>
          <a:xfrm>
            <a:off x="4473300" y="1853975"/>
            <a:ext cx="4200900" cy="121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Toma como base cualquiera de los tableros vistos y ahora reflexiona sobre:</a:t>
            </a:r>
            <a:endParaRPr sz="15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 ¿Qué mejoras le harías? </a:t>
            </a:r>
            <a:endParaRPr sz="15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 ¿Cómo diseñarías su mock-up?</a:t>
            </a:r>
            <a:endParaRPr sz="1500">
              <a:solidFill>
                <a:schemeClr val="dk1"/>
              </a:solidFill>
              <a:highlight>
                <a:schemeClr val="lt1"/>
              </a:highlight>
              <a:latin typeface="DM Sans"/>
              <a:ea typeface="DM Sans"/>
              <a:cs typeface="DM Sans"/>
              <a:sym typeface="DM Sans"/>
            </a:endParaRPr>
          </a:p>
        </p:txBody>
      </p:sp>
      <p:pic>
        <p:nvPicPr>
          <p:cNvPr id="1828" name="Google Shape;1828;p237"/>
          <p:cNvPicPr preferRelativeResize="0"/>
          <p:nvPr/>
        </p:nvPicPr>
        <p:blipFill rotWithShape="1">
          <a:blip r:embed="rId3">
            <a:alphaModFix/>
          </a:blip>
          <a:srcRect b="0" l="33906" r="0" t="0"/>
          <a:stretch/>
        </p:blipFill>
        <p:spPr>
          <a:xfrm>
            <a:off x="416700" y="2571750"/>
            <a:ext cx="3534177" cy="2247974"/>
          </a:xfrm>
          <a:prstGeom prst="rect">
            <a:avLst/>
          </a:prstGeom>
          <a:noFill/>
          <a:ln>
            <a:noFill/>
          </a:ln>
        </p:spPr>
      </p:pic>
      <p:pic>
        <p:nvPicPr>
          <p:cNvPr id="1829" name="Google Shape;1829;p237"/>
          <p:cNvPicPr preferRelativeResize="0"/>
          <p:nvPr/>
        </p:nvPicPr>
        <p:blipFill>
          <a:blip r:embed="rId4">
            <a:alphaModFix/>
          </a:blip>
          <a:stretch>
            <a:fillRect/>
          </a:stretch>
        </p:blipFill>
        <p:spPr>
          <a:xfrm>
            <a:off x="212774" y="938550"/>
            <a:ext cx="3402624" cy="1892374"/>
          </a:xfrm>
          <a:prstGeom prst="rect">
            <a:avLst/>
          </a:prstGeom>
          <a:noFill/>
          <a:ln>
            <a:noFill/>
          </a:ln>
          <a:effectLst>
            <a:outerShdw blurRad="57150" rotWithShape="0" algn="bl" dir="1620000" dist="19050">
              <a:srgbClr val="000000">
                <a:alpha val="50000"/>
              </a:srgbClr>
            </a:outerShdw>
          </a:effectLst>
        </p:spPr>
      </p:pic>
      <p:sp>
        <p:nvSpPr>
          <p:cNvPr id="1830" name="Google Shape;1830;p237"/>
          <p:cNvSpPr txBox="1"/>
          <p:nvPr/>
        </p:nvSpPr>
        <p:spPr>
          <a:xfrm>
            <a:off x="2566050" y="298150"/>
            <a:ext cx="4011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TABLEROS III</a:t>
            </a:r>
            <a:endParaRPr b="1" sz="1500">
              <a:latin typeface="DM Sans"/>
              <a:ea typeface="DM Sans"/>
              <a:cs typeface="DM Sans"/>
              <a:sym typeface="DM Sans"/>
            </a:endParaRPr>
          </a:p>
        </p:txBody>
      </p:sp>
      <p:pic>
        <p:nvPicPr>
          <p:cNvPr id="1831" name="Google Shape;1831;p237"/>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832" name="Google Shape;1832;p237"/>
          <p:cNvSpPr txBox="1"/>
          <p:nvPr/>
        </p:nvSpPr>
        <p:spPr>
          <a:xfrm>
            <a:off x="4572000" y="3802200"/>
            <a:ext cx="4102200" cy="750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1"/>
                </a:solidFill>
                <a:latin typeface="DM Sans"/>
                <a:ea typeface="DM Sans"/>
                <a:cs typeface="DM Sans"/>
                <a:sym typeface="DM Sans"/>
              </a:rPr>
              <a:t>Notas actividad 3:</a:t>
            </a:r>
            <a:endParaRPr b="1" i="1" sz="11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Nunca abandonen el papel y el lápiz. Es preciso sentarse a pensar y dibujar antes de volcar ideas sobre la pantalla. </a:t>
            </a:r>
            <a:endParaRPr b="1" i="1" sz="1000">
              <a:solidFill>
                <a:schemeClr val="dk1"/>
              </a:solidFill>
              <a:latin typeface="DM Sans"/>
              <a:ea typeface="DM Sans"/>
              <a:cs typeface="DM Sans"/>
              <a:sym typeface="DM Sans"/>
            </a:endParaRPr>
          </a:p>
        </p:txBody>
      </p:sp>
      <p:grpSp>
        <p:nvGrpSpPr>
          <p:cNvPr id="1833" name="Google Shape;1833;p237"/>
          <p:cNvGrpSpPr/>
          <p:nvPr/>
        </p:nvGrpSpPr>
        <p:grpSpPr>
          <a:xfrm>
            <a:off x="4349391" y="3898338"/>
            <a:ext cx="445206" cy="558300"/>
            <a:chOff x="3959538" y="4088925"/>
            <a:chExt cx="407325" cy="558300"/>
          </a:xfrm>
        </p:grpSpPr>
        <p:sp>
          <p:nvSpPr>
            <p:cNvPr id="1834" name="Google Shape;1834;p237"/>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35" name="Google Shape;1835;p237"/>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1836" name="Google Shape;1836;p237"/>
          <p:cNvSpPr/>
          <p:nvPr/>
        </p:nvSpPr>
        <p:spPr>
          <a:xfrm>
            <a:off x="3701900" y="820850"/>
            <a:ext cx="1761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837" name="Google Shape;1837;p237"/>
          <p:cNvGrpSpPr/>
          <p:nvPr/>
        </p:nvGrpSpPr>
        <p:grpSpPr>
          <a:xfrm>
            <a:off x="8289540" y="146660"/>
            <a:ext cx="623188" cy="623188"/>
            <a:chOff x="5323100" y="2467173"/>
            <a:chExt cx="738900" cy="738900"/>
          </a:xfrm>
        </p:grpSpPr>
        <p:sp>
          <p:nvSpPr>
            <p:cNvPr id="1838" name="Google Shape;1838;p23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839" name="Google Shape;1839;p237"/>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03"/>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la fuente de información</a:t>
            </a:r>
            <a:endParaRPr b="1" i="0" sz="4000" u="none" cap="none" strike="noStrike">
              <a:solidFill>
                <a:schemeClr val="dk1"/>
              </a:solidFill>
              <a:latin typeface="DM Sans"/>
              <a:ea typeface="DM Sans"/>
              <a:cs typeface="DM Sans"/>
              <a:sym typeface="DM Sans"/>
            </a:endParaRPr>
          </a:p>
        </p:txBody>
      </p:sp>
      <p:pic>
        <p:nvPicPr>
          <p:cNvPr id="434" name="Google Shape;434;p10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35" name="Google Shape;435;p103"/>
          <p:cNvSpPr txBox="1"/>
          <p:nvPr/>
        </p:nvSpPr>
        <p:spPr>
          <a:xfrm>
            <a:off x="457200" y="2219475"/>
            <a:ext cx="74733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Cada set de datos debe contener al menos diez columnas con datos. Si contiene varias hojas también es aceptado.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&gt;&gt;Ejemplo: </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Si no cuentan con un set de datos, propio o conocido, algunas bases de datos públicas:</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4">
                  <a:extLst>
                    <a:ext uri="{A12FA001-AC4F-418D-AE19-62706E023703}">
                      <ahyp:hlinkClr val="tx"/>
                    </a:ext>
                  </a:extLst>
                </a:hlinkClick>
              </a:rPr>
              <a:t>https://www.ncdc.noaa.gov/cdo-web/datatools/lcd</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5">
                  <a:extLst>
                    <a:ext uri="{A12FA001-AC4F-418D-AE19-62706E023703}">
                      <ahyp:hlinkClr val="tx"/>
                    </a:ext>
                  </a:extLst>
                </a:hlinkClick>
              </a:rPr>
              <a:t>https://data.buenosaires.gob.ar/dataset/estaciones-bicicletas-publicas</a:t>
            </a:r>
            <a:r>
              <a:rPr lang="es-419" sz="1200">
                <a:solidFill>
                  <a:schemeClr val="dk1"/>
                </a:solidFill>
                <a:latin typeface="DM Sans"/>
                <a:ea typeface="DM Sans"/>
                <a:cs typeface="DM Sans"/>
                <a:sym typeface="DM Sans"/>
              </a:rPr>
              <a:t> </a:t>
            </a:r>
            <a:br>
              <a:rPr lang="es-419" sz="1200">
                <a:solidFill>
                  <a:schemeClr val="dk1"/>
                </a:solidFill>
                <a:latin typeface="DM Sans"/>
                <a:ea typeface="DM Sans"/>
                <a:cs typeface="DM Sans"/>
                <a:sym typeface="DM Sans"/>
              </a:rPr>
            </a:br>
            <a:r>
              <a:rPr lang="es-419" sz="1200" u="sng">
                <a:solidFill>
                  <a:schemeClr val="folHlink"/>
                </a:solidFill>
                <a:latin typeface="DM Sans"/>
                <a:ea typeface="DM Sans"/>
                <a:cs typeface="DM Sans"/>
                <a:sym typeface="DM Sans"/>
                <a:hlinkClick r:id="rId6">
                  <a:extLst>
                    <a:ext uri="{A12FA001-AC4F-418D-AE19-62706E023703}">
                      <ahyp:hlinkClr val="tx"/>
                    </a:ext>
                  </a:extLst>
                </a:hlinkClick>
              </a:rPr>
              <a:t>https://data.worldbank.org/</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7">
                  <a:extLst>
                    <a:ext uri="{A12FA001-AC4F-418D-AE19-62706E023703}">
                      <ahyp:hlinkClr val="tx"/>
                    </a:ext>
                  </a:extLst>
                </a:hlinkClick>
              </a:rPr>
              <a:t>https://www.imf.org/en/Data</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8">
                  <a:extLst>
                    <a:ext uri="{A12FA001-AC4F-418D-AE19-62706E023703}">
                      <ahyp:hlinkClr val="tx"/>
                    </a:ext>
                  </a:extLst>
                </a:hlinkClick>
              </a:rPr>
              <a:t>http://data.europa.eu/euodp/en/data/</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9">
                  <a:extLst>
                    <a:ext uri="{A12FA001-AC4F-418D-AE19-62706E023703}">
                      <ahyp:hlinkClr val="tx"/>
                    </a:ext>
                  </a:extLst>
                </a:hlinkClick>
              </a:rPr>
              <a:t>https://trends.google.com/trends/?q=google&amp;ctab=0&amp;geo=all&amp;date=all&amp;sort=0</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10">
                  <a:extLst>
                    <a:ext uri="{A12FA001-AC4F-418D-AE19-62706E023703}">
                      <ahyp:hlinkClr val="tx"/>
                    </a:ext>
                  </a:extLst>
                </a:hlinkClick>
              </a:rPr>
              <a:t>https://www.aeaweb.org/resources/data/us-macro-regional</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u="sng">
                <a:solidFill>
                  <a:schemeClr val="folHlink"/>
                </a:solidFill>
                <a:latin typeface="DM Sans"/>
                <a:ea typeface="DM Sans"/>
                <a:cs typeface="DM Sans"/>
                <a:sym typeface="DM Sans"/>
                <a:hlinkClick r:id="rId11">
                  <a:extLst>
                    <a:ext uri="{A12FA001-AC4F-418D-AE19-62706E023703}">
                      <ahyp:hlinkClr val="tx"/>
                    </a:ext>
                  </a:extLst>
                </a:hlinkClick>
              </a:rPr>
              <a:t>https://www.kaggle.com/datasets</a:t>
            </a:r>
            <a:endParaRPr b="1" sz="1200">
              <a:solidFill>
                <a:srgbClr val="4D5156"/>
              </a:solidFill>
              <a:latin typeface="DM Sans"/>
              <a:ea typeface="DM Sans"/>
              <a:cs typeface="DM Sans"/>
              <a:sym typeface="DM Sans"/>
            </a:endParaRPr>
          </a:p>
        </p:txBody>
      </p:sp>
      <p:sp>
        <p:nvSpPr>
          <p:cNvPr id="436" name="Google Shape;436;p10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37" name="Google Shape;437;p103"/>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3</a:t>
            </a:r>
            <a:endParaRPr b="0" i="0" sz="1500" u="none" cap="none" strike="noStrike">
              <a:solidFill>
                <a:srgbClr val="000000"/>
              </a:solidFill>
              <a:latin typeface="DM Sans Medium"/>
              <a:ea typeface="DM Sans Medium"/>
              <a:cs typeface="DM Sans Medium"/>
              <a:sym typeface="DM Sans Medium"/>
            </a:endParaRPr>
          </a:p>
        </p:txBody>
      </p:sp>
      <p:grpSp>
        <p:nvGrpSpPr>
          <p:cNvPr id="438" name="Google Shape;438;p103"/>
          <p:cNvGrpSpPr/>
          <p:nvPr/>
        </p:nvGrpSpPr>
        <p:grpSpPr>
          <a:xfrm>
            <a:off x="8035743" y="338166"/>
            <a:ext cx="702103" cy="660429"/>
            <a:chOff x="3137108" y="2467173"/>
            <a:chExt cx="738900" cy="738900"/>
          </a:xfrm>
        </p:grpSpPr>
        <p:sp>
          <p:nvSpPr>
            <p:cNvPr id="439" name="Google Shape;439;p10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103" title="ícono de desafío entregable"/>
            <p:cNvPicPr preferRelativeResize="0"/>
            <p:nvPr/>
          </p:nvPicPr>
          <p:blipFill rotWithShape="1">
            <a:blip r:embed="rId12">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238"/>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8" name="Shape 1848"/>
        <p:cNvGrpSpPr/>
        <p:nvPr/>
      </p:nvGrpSpPr>
      <p:grpSpPr>
        <a:xfrm>
          <a:off x="0" y="0"/>
          <a:ext cx="0" cy="0"/>
          <a:chOff x="0" y="0"/>
          <a:chExt cx="0" cy="0"/>
        </a:xfrm>
      </p:grpSpPr>
      <p:grpSp>
        <p:nvGrpSpPr>
          <p:cNvPr id="1849" name="Google Shape;1849;p239"/>
          <p:cNvGrpSpPr/>
          <p:nvPr/>
        </p:nvGrpSpPr>
        <p:grpSpPr>
          <a:xfrm>
            <a:off x="1485936" y="1357170"/>
            <a:ext cx="6172128" cy="3629552"/>
            <a:chOff x="1275225" y="1151175"/>
            <a:chExt cx="6456876" cy="3796999"/>
          </a:xfrm>
        </p:grpSpPr>
        <p:pic>
          <p:nvPicPr>
            <p:cNvPr id="1850" name="Google Shape;1850;p239"/>
            <p:cNvPicPr preferRelativeResize="0"/>
            <p:nvPr/>
          </p:nvPicPr>
          <p:blipFill>
            <a:blip r:embed="rId3">
              <a:alphaModFix/>
            </a:blip>
            <a:stretch>
              <a:fillRect/>
            </a:stretch>
          </p:blipFill>
          <p:spPr>
            <a:xfrm>
              <a:off x="1275225" y="1357175"/>
              <a:ext cx="6456873" cy="3590999"/>
            </a:xfrm>
            <a:prstGeom prst="rect">
              <a:avLst/>
            </a:prstGeom>
            <a:noFill/>
            <a:ln>
              <a:noFill/>
            </a:ln>
          </p:spPr>
        </p:pic>
        <p:pic>
          <p:nvPicPr>
            <p:cNvPr id="1851" name="Google Shape;1851;p239"/>
            <p:cNvPicPr preferRelativeResize="0"/>
            <p:nvPr/>
          </p:nvPicPr>
          <p:blipFill>
            <a:blip r:embed="rId4">
              <a:alphaModFix/>
            </a:blip>
            <a:stretch>
              <a:fillRect/>
            </a:stretch>
          </p:blipFill>
          <p:spPr>
            <a:xfrm>
              <a:off x="1334400" y="1151175"/>
              <a:ext cx="6397701" cy="2214650"/>
            </a:xfrm>
            <a:prstGeom prst="rect">
              <a:avLst/>
            </a:prstGeom>
            <a:noFill/>
            <a:ln>
              <a:noFill/>
            </a:ln>
          </p:spPr>
        </p:pic>
      </p:grpSp>
      <p:sp>
        <p:nvSpPr>
          <p:cNvPr id="1852" name="Google Shape;1852;p239"/>
          <p:cNvSpPr txBox="1"/>
          <p:nvPr/>
        </p:nvSpPr>
        <p:spPr>
          <a:xfrm>
            <a:off x="7901275" y="1846575"/>
            <a:ext cx="788100" cy="33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419" sz="1300">
                <a:solidFill>
                  <a:srgbClr val="FF0000"/>
                </a:solidFill>
                <a:highlight>
                  <a:schemeClr val="lt1"/>
                </a:highlight>
                <a:latin typeface="DM Sans"/>
                <a:ea typeface="DM Sans"/>
                <a:cs typeface="DM Sans"/>
                <a:sym typeface="DM Sans"/>
              </a:rPr>
              <a:t>Título</a:t>
            </a:r>
            <a:endParaRPr sz="1300">
              <a:solidFill>
                <a:schemeClr val="dk1"/>
              </a:solidFill>
              <a:highlight>
                <a:schemeClr val="lt1"/>
              </a:highlight>
              <a:latin typeface="DM Sans"/>
              <a:ea typeface="DM Sans"/>
              <a:cs typeface="DM Sans"/>
              <a:sym typeface="DM Sans"/>
            </a:endParaRPr>
          </a:p>
        </p:txBody>
      </p:sp>
      <p:sp>
        <p:nvSpPr>
          <p:cNvPr id="1853" name="Google Shape;1853;p239"/>
          <p:cNvSpPr txBox="1"/>
          <p:nvPr/>
        </p:nvSpPr>
        <p:spPr>
          <a:xfrm>
            <a:off x="7901275" y="2628438"/>
            <a:ext cx="700200" cy="33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419" sz="1300">
                <a:solidFill>
                  <a:srgbClr val="FF0000"/>
                </a:solidFill>
                <a:highlight>
                  <a:schemeClr val="lt1"/>
                </a:highlight>
                <a:latin typeface="DM Sans"/>
                <a:ea typeface="DM Sans"/>
                <a:cs typeface="DM Sans"/>
                <a:sym typeface="DM Sans"/>
              </a:rPr>
              <a:t>Tabla</a:t>
            </a:r>
            <a:endParaRPr sz="1300">
              <a:solidFill>
                <a:schemeClr val="dk1"/>
              </a:solidFill>
              <a:highlight>
                <a:schemeClr val="lt1"/>
              </a:highlight>
              <a:latin typeface="DM Sans"/>
              <a:ea typeface="DM Sans"/>
              <a:cs typeface="DM Sans"/>
              <a:sym typeface="DM Sans"/>
            </a:endParaRPr>
          </a:p>
        </p:txBody>
      </p:sp>
      <p:sp>
        <p:nvSpPr>
          <p:cNvPr id="1854" name="Google Shape;1854;p239"/>
          <p:cNvSpPr txBox="1"/>
          <p:nvPr/>
        </p:nvSpPr>
        <p:spPr>
          <a:xfrm>
            <a:off x="409200" y="3262163"/>
            <a:ext cx="1076700" cy="330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419" sz="1300">
                <a:solidFill>
                  <a:srgbClr val="FF0000"/>
                </a:solidFill>
                <a:highlight>
                  <a:schemeClr val="lt1"/>
                </a:highlight>
                <a:latin typeface="DM Sans"/>
                <a:ea typeface="DM Sans"/>
                <a:cs typeface="DM Sans"/>
                <a:sym typeface="DM Sans"/>
              </a:rPr>
              <a:t>Indicador</a:t>
            </a:r>
            <a:endParaRPr sz="1300">
              <a:solidFill>
                <a:schemeClr val="dk1"/>
              </a:solidFill>
              <a:highlight>
                <a:schemeClr val="lt1"/>
              </a:highlight>
              <a:latin typeface="DM Sans"/>
              <a:ea typeface="DM Sans"/>
              <a:cs typeface="DM Sans"/>
              <a:sym typeface="DM Sans"/>
            </a:endParaRPr>
          </a:p>
        </p:txBody>
      </p:sp>
      <p:sp>
        <p:nvSpPr>
          <p:cNvPr id="1855" name="Google Shape;1855;p239"/>
          <p:cNvSpPr txBox="1"/>
          <p:nvPr/>
        </p:nvSpPr>
        <p:spPr>
          <a:xfrm>
            <a:off x="608100" y="4562100"/>
            <a:ext cx="877800" cy="330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419" sz="1300">
                <a:solidFill>
                  <a:srgbClr val="FF0000"/>
                </a:solidFill>
                <a:highlight>
                  <a:schemeClr val="lt1"/>
                </a:highlight>
                <a:latin typeface="DM Sans"/>
                <a:ea typeface="DM Sans"/>
                <a:cs typeface="DM Sans"/>
                <a:sym typeface="DM Sans"/>
              </a:rPr>
              <a:t>Gráfico</a:t>
            </a:r>
            <a:endParaRPr b="1" sz="1300">
              <a:solidFill>
                <a:srgbClr val="FF0000"/>
              </a:solidFill>
              <a:highlight>
                <a:schemeClr val="lt1"/>
              </a:highlight>
              <a:latin typeface="DM Sans"/>
              <a:ea typeface="DM Sans"/>
              <a:cs typeface="DM Sans"/>
              <a:sym typeface="DM Sans"/>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DM Sans"/>
              <a:ea typeface="DM Sans"/>
              <a:cs typeface="DM Sans"/>
              <a:sym typeface="DM Sans"/>
            </a:endParaRPr>
          </a:p>
        </p:txBody>
      </p:sp>
      <p:sp>
        <p:nvSpPr>
          <p:cNvPr id="1856" name="Google Shape;1856;p239"/>
          <p:cNvSpPr txBox="1"/>
          <p:nvPr/>
        </p:nvSpPr>
        <p:spPr>
          <a:xfrm>
            <a:off x="194400" y="1730925"/>
            <a:ext cx="1291500" cy="561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419" sz="1300">
                <a:solidFill>
                  <a:srgbClr val="FF0000"/>
                </a:solidFill>
                <a:highlight>
                  <a:schemeClr val="lt1"/>
                </a:highlight>
                <a:latin typeface="DM Sans"/>
                <a:ea typeface="DM Sans"/>
                <a:cs typeface="DM Sans"/>
                <a:sym typeface="DM Sans"/>
              </a:rPr>
              <a:t>Fecha Actualización</a:t>
            </a:r>
            <a:endParaRPr sz="1300">
              <a:solidFill>
                <a:schemeClr val="dk1"/>
              </a:solidFill>
              <a:highlight>
                <a:schemeClr val="lt1"/>
              </a:highlight>
              <a:latin typeface="DM Sans"/>
              <a:ea typeface="DM Sans"/>
              <a:cs typeface="DM Sans"/>
              <a:sym typeface="DM Sans"/>
            </a:endParaRPr>
          </a:p>
        </p:txBody>
      </p:sp>
      <p:sp>
        <p:nvSpPr>
          <p:cNvPr id="1857" name="Google Shape;1857;p239"/>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Tableros I</a:t>
            </a:r>
            <a:endParaRPr b="1">
              <a:solidFill>
                <a:schemeClr val="lt1"/>
              </a:solidFill>
              <a:latin typeface="DM Sans"/>
              <a:ea typeface="DM Sans"/>
              <a:cs typeface="DM Sans"/>
              <a:sym typeface="DM Sans"/>
            </a:endParaRPr>
          </a:p>
        </p:txBody>
      </p:sp>
      <p:cxnSp>
        <p:nvCxnSpPr>
          <p:cNvPr id="1858" name="Google Shape;1858;p239"/>
          <p:cNvCxnSpPr>
            <a:stCxn id="1856" idx="0"/>
          </p:cNvCxnSpPr>
          <p:nvPr/>
        </p:nvCxnSpPr>
        <p:spPr>
          <a:xfrm rot="-5400000">
            <a:off x="1083750" y="1293825"/>
            <a:ext cx="193500" cy="680700"/>
          </a:xfrm>
          <a:prstGeom prst="bentConnector2">
            <a:avLst/>
          </a:prstGeom>
          <a:noFill/>
          <a:ln cap="flat" cmpd="sng" w="9525">
            <a:solidFill>
              <a:schemeClr val="dk2"/>
            </a:solidFill>
            <a:prstDash val="solid"/>
            <a:round/>
            <a:headEnd len="med" w="med" type="none"/>
            <a:tailEnd len="med" w="med" type="triangle"/>
          </a:ln>
        </p:spPr>
      </p:cxnSp>
      <p:cxnSp>
        <p:nvCxnSpPr>
          <p:cNvPr id="1859" name="Google Shape;1859;p239"/>
          <p:cNvCxnSpPr>
            <a:stCxn id="1854" idx="0"/>
          </p:cNvCxnSpPr>
          <p:nvPr/>
        </p:nvCxnSpPr>
        <p:spPr>
          <a:xfrm rot="-5400000">
            <a:off x="975300" y="2765213"/>
            <a:ext cx="469200" cy="524700"/>
          </a:xfrm>
          <a:prstGeom prst="bentConnector2">
            <a:avLst/>
          </a:prstGeom>
          <a:noFill/>
          <a:ln cap="flat" cmpd="sng" w="9525">
            <a:solidFill>
              <a:schemeClr val="dk2"/>
            </a:solidFill>
            <a:prstDash val="solid"/>
            <a:round/>
            <a:headEnd len="med" w="med" type="none"/>
            <a:tailEnd len="med" w="med" type="triangle"/>
          </a:ln>
        </p:spPr>
      </p:cxnSp>
      <p:cxnSp>
        <p:nvCxnSpPr>
          <p:cNvPr id="1860" name="Google Shape;1860;p239"/>
          <p:cNvCxnSpPr>
            <a:stCxn id="1855" idx="0"/>
          </p:cNvCxnSpPr>
          <p:nvPr/>
        </p:nvCxnSpPr>
        <p:spPr>
          <a:xfrm rot="-5400000">
            <a:off x="1063650" y="4161450"/>
            <a:ext cx="384000" cy="417300"/>
          </a:xfrm>
          <a:prstGeom prst="bentConnector2">
            <a:avLst/>
          </a:prstGeom>
          <a:noFill/>
          <a:ln cap="flat" cmpd="sng" w="9525">
            <a:solidFill>
              <a:schemeClr val="dk2"/>
            </a:solidFill>
            <a:prstDash val="solid"/>
            <a:round/>
            <a:headEnd len="med" w="med" type="none"/>
            <a:tailEnd len="med" w="med" type="triangle"/>
          </a:ln>
        </p:spPr>
      </p:cxnSp>
      <p:cxnSp>
        <p:nvCxnSpPr>
          <p:cNvPr id="1861" name="Google Shape;1861;p239"/>
          <p:cNvCxnSpPr>
            <a:stCxn id="1852" idx="1"/>
          </p:cNvCxnSpPr>
          <p:nvPr/>
        </p:nvCxnSpPr>
        <p:spPr>
          <a:xfrm rot="10800000">
            <a:off x="6348475" y="2011875"/>
            <a:ext cx="1552800" cy="0"/>
          </a:xfrm>
          <a:prstGeom prst="straightConnector1">
            <a:avLst/>
          </a:prstGeom>
          <a:noFill/>
          <a:ln cap="flat" cmpd="sng" w="9525">
            <a:solidFill>
              <a:schemeClr val="dk2"/>
            </a:solidFill>
            <a:prstDash val="solid"/>
            <a:round/>
            <a:headEnd len="med" w="med" type="none"/>
            <a:tailEnd len="med" w="med" type="triangle"/>
          </a:ln>
        </p:spPr>
      </p:cxnSp>
      <p:cxnSp>
        <p:nvCxnSpPr>
          <p:cNvPr id="1862" name="Google Shape;1862;p239"/>
          <p:cNvCxnSpPr>
            <a:stCxn id="1853" idx="0"/>
            <a:endCxn id="1851" idx="3"/>
          </p:cNvCxnSpPr>
          <p:nvPr/>
        </p:nvCxnSpPr>
        <p:spPr>
          <a:xfrm flipH="1" rot="5400000">
            <a:off x="7848325" y="2225388"/>
            <a:ext cx="212700" cy="593400"/>
          </a:xfrm>
          <a:prstGeom prst="bentConnector2">
            <a:avLst/>
          </a:prstGeom>
          <a:noFill/>
          <a:ln cap="flat" cmpd="sng" w="9525">
            <a:solidFill>
              <a:schemeClr val="dk2"/>
            </a:solidFill>
            <a:prstDash val="solid"/>
            <a:round/>
            <a:headEnd len="med" w="med" type="none"/>
            <a:tailEnd len="med" w="med" type="triangle"/>
          </a:ln>
        </p:spPr>
      </p:cxnSp>
      <p:sp>
        <p:nvSpPr>
          <p:cNvPr id="1863" name="Google Shape;1863;p23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67" name="Shape 1867"/>
        <p:cNvGrpSpPr/>
        <p:nvPr/>
      </p:nvGrpSpPr>
      <p:grpSpPr>
        <a:xfrm>
          <a:off x="0" y="0"/>
          <a:ext cx="0" cy="0"/>
          <a:chOff x="0" y="0"/>
          <a:chExt cx="0" cy="0"/>
        </a:xfrm>
      </p:grpSpPr>
      <p:sp>
        <p:nvSpPr>
          <p:cNvPr id="1868" name="Google Shape;1868;p2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9" name="Google Shape;1869;p240"/>
          <p:cNvSpPr txBox="1"/>
          <p:nvPr/>
        </p:nvSpPr>
        <p:spPr>
          <a:xfrm>
            <a:off x="623550" y="1588250"/>
            <a:ext cx="7896900" cy="278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Está claro que no hay una única respuesta, pero podemos ponernos de acuerdo en algunos puntos. El de la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provincia de Buenos Aires</a:t>
            </a:r>
            <a:r>
              <a:rPr lang="es-419" sz="1350">
                <a:solidFill>
                  <a:schemeClr val="dk1"/>
                </a:solidFill>
                <a:highlight>
                  <a:schemeClr val="lt1"/>
                </a:highlight>
                <a:latin typeface="DM Sans"/>
                <a:ea typeface="DM Sans"/>
                <a:cs typeface="DM Sans"/>
                <a:sym typeface="DM Sans"/>
              </a:rPr>
              <a:t> parece bastante completo, pero carece de la cantidad acumulada de vacunados; dato importante a tener en cuenta a la hora de enfrentar nuevas cepas. 👀 Si lo están viendo desde una </a:t>
            </a:r>
            <a:r>
              <a:rPr lang="es-419" sz="1350">
                <a:solidFill>
                  <a:schemeClr val="dk1"/>
                </a:solidFill>
                <a:highlight>
                  <a:schemeClr val="lt1"/>
                </a:highlight>
                <a:latin typeface="DM Sans"/>
                <a:ea typeface="DM Sans"/>
                <a:cs typeface="DM Sans"/>
                <a:sym typeface="DM Sans"/>
              </a:rPr>
              <a:t>computadora,</a:t>
            </a:r>
            <a:r>
              <a:rPr lang="es-419" sz="1350">
                <a:solidFill>
                  <a:schemeClr val="dk1"/>
                </a:solidFill>
                <a:highlight>
                  <a:schemeClr val="lt1"/>
                </a:highlight>
                <a:latin typeface="DM Sans"/>
                <a:ea typeface="DM Sans"/>
                <a:cs typeface="DM Sans"/>
                <a:sym typeface="DM Sans"/>
              </a:rPr>
              <a:t> traten de ingresar desde el celular ¿Cambió su opinión? Desde un dispositivo móvil su navegación parece un poco engorrosa , ¿cierto?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El del </a:t>
            </a:r>
            <a:r>
              <a:rPr lang="es-419" sz="1350" u="sng">
                <a:solidFill>
                  <a:srgbClr val="83AEFB"/>
                </a:solidFill>
                <a:highlight>
                  <a:schemeClr val="lt1"/>
                </a:highlight>
                <a:latin typeface="DM Sans"/>
                <a:ea typeface="DM Sans"/>
                <a:cs typeface="DM Sans"/>
                <a:sym typeface="DM Sans"/>
                <a:hlinkClick r:id="rId4">
                  <a:extLst>
                    <a:ext uri="{A12FA001-AC4F-418D-AE19-62706E023703}">
                      <ahyp:hlinkClr val="tx"/>
                    </a:ext>
                  </a:extLst>
                </a:hlinkClick>
              </a:rPr>
              <a:t>Ministerio de Sanidad del Gobierno de España</a:t>
            </a:r>
            <a:r>
              <a:rPr lang="es-419" sz="1350">
                <a:solidFill>
                  <a:schemeClr val="dk1"/>
                </a:solidFill>
                <a:highlight>
                  <a:schemeClr val="lt1"/>
                </a:highlight>
                <a:latin typeface="DM Sans"/>
                <a:ea typeface="DM Sans"/>
                <a:cs typeface="DM Sans"/>
                <a:sym typeface="DM Sans"/>
              </a:rPr>
              <a:t> es bien completo</a:t>
            </a:r>
            <a:r>
              <a:rPr lang="es-419" sz="1350">
                <a:solidFill>
                  <a:schemeClr val="dk1"/>
                </a:solidFill>
                <a:highlight>
                  <a:schemeClr val="lt1"/>
                </a:highlight>
                <a:latin typeface="DM Sans"/>
                <a:ea typeface="DM Sans"/>
                <a:cs typeface="DM Sans"/>
                <a:sym typeface="DM Sans"/>
              </a:rPr>
              <a:t>, pero</a:t>
            </a:r>
            <a:r>
              <a:rPr lang="es-419" sz="1350">
                <a:solidFill>
                  <a:schemeClr val="dk1"/>
                </a:solidFill>
                <a:highlight>
                  <a:schemeClr val="lt1"/>
                </a:highlight>
                <a:latin typeface="DM Sans"/>
                <a:ea typeface="DM Sans"/>
                <a:cs typeface="DM Sans"/>
                <a:sym typeface="DM Sans"/>
              </a:rPr>
              <a:t> un tanto confuso, cuesta entender qué nos está tratando de contar. Muchos links y frases sueltas parecen marear.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El </a:t>
            </a:r>
            <a:r>
              <a:rPr lang="es-419" sz="1350" u="sng">
                <a:solidFill>
                  <a:srgbClr val="83AEFB"/>
                </a:solidFill>
                <a:highlight>
                  <a:schemeClr val="lt1"/>
                </a:highlight>
                <a:latin typeface="DM Sans"/>
                <a:ea typeface="DM Sans"/>
                <a:cs typeface="DM Sans"/>
                <a:sym typeface="DM Sans"/>
                <a:hlinkClick r:id="rId5">
                  <a:extLst>
                    <a:ext uri="{A12FA001-AC4F-418D-AE19-62706E023703}">
                      <ahyp:hlinkClr val="tx"/>
                    </a:ext>
                  </a:extLst>
                </a:hlinkClick>
              </a:rPr>
              <a:t>Monitor de Vacunación</a:t>
            </a:r>
            <a:r>
              <a:rPr lang="es-419" sz="1350">
                <a:solidFill>
                  <a:schemeClr val="dk1"/>
                </a:solidFill>
                <a:highlight>
                  <a:schemeClr val="lt1"/>
                </a:highlight>
                <a:latin typeface="DM Sans"/>
                <a:ea typeface="DM Sans"/>
                <a:cs typeface="DM Sans"/>
                <a:sym typeface="DM Sans"/>
              </a:rPr>
              <a:t> es simple, quizás por demás. Lo veremos en el siguiente ejercicio. 👉 </a:t>
            </a:r>
            <a:endParaRPr sz="1350">
              <a:solidFill>
                <a:schemeClr val="dk1"/>
              </a:solidFill>
              <a:highlight>
                <a:schemeClr val="lt1"/>
              </a:highlight>
              <a:latin typeface="DM Sans"/>
              <a:ea typeface="DM Sans"/>
              <a:cs typeface="DM Sans"/>
              <a:sym typeface="DM Sans"/>
            </a:endParaRPr>
          </a:p>
        </p:txBody>
      </p:sp>
      <p:sp>
        <p:nvSpPr>
          <p:cNvPr id="1870" name="Google Shape;1870;p240"/>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6">
                  <a:extLst>
                    <a:ext uri="{A12FA001-AC4F-418D-AE19-62706E023703}">
                      <ahyp:hlinkClr val="tx"/>
                    </a:ext>
                  </a:extLst>
                </a:hlinkClick>
              </a:rPr>
              <a:t>Tableros II</a:t>
            </a:r>
            <a:endParaRPr b="1">
              <a:solidFill>
                <a:schemeClr val="lt1"/>
              </a:solidFill>
              <a:latin typeface="DM Sans"/>
              <a:ea typeface="DM Sans"/>
              <a:cs typeface="DM Sans"/>
              <a:sym typeface="DM Sans"/>
            </a:endParaRPr>
          </a:p>
        </p:txBody>
      </p:sp>
      <p:sp>
        <p:nvSpPr>
          <p:cNvPr id="1871" name="Google Shape;1871;p24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75" name="Shape 1875"/>
        <p:cNvGrpSpPr/>
        <p:nvPr/>
      </p:nvGrpSpPr>
      <p:grpSpPr>
        <a:xfrm>
          <a:off x="0" y="0"/>
          <a:ext cx="0" cy="0"/>
          <a:chOff x="0" y="0"/>
          <a:chExt cx="0" cy="0"/>
        </a:xfrm>
      </p:grpSpPr>
      <p:sp>
        <p:nvSpPr>
          <p:cNvPr id="1876" name="Google Shape;1876;p2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77" name="Google Shape;1877;p241"/>
          <p:cNvSpPr txBox="1"/>
          <p:nvPr/>
        </p:nvSpPr>
        <p:spPr>
          <a:xfrm>
            <a:off x="4144775" y="1472300"/>
            <a:ext cx="4591200" cy="301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No te enojes, pero acá tampoco hay una única solución. 🤷🏻‍♂️ No creemos que nadie tenga el tablero perfecto, pero hay ejemplos muy buenos. Por ejemplo el sitio Our World in Data se especializa en el análisis de datos y publicación de información. El </a:t>
            </a:r>
            <a:r>
              <a:rPr lang="es-419" sz="150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tablero de vacunaciones</a:t>
            </a:r>
            <a:r>
              <a:rPr lang="es-419" sz="1500">
                <a:solidFill>
                  <a:schemeClr val="dk1"/>
                </a:solidFill>
                <a:highlight>
                  <a:schemeClr val="lt1"/>
                </a:highlight>
                <a:latin typeface="DM Sans"/>
                <a:ea typeface="DM Sans"/>
                <a:cs typeface="DM Sans"/>
                <a:sym typeface="DM Sans"/>
              </a:rPr>
              <a:t> (mira solamente el primer gráfico) es muy completo, posee infinidad de opciones, filtros, posibilidad de ver valores acumulados y una estética simple y efectiva. Pruébalo, juega un rato.  🎈</a:t>
            </a:r>
            <a:endParaRPr sz="1500">
              <a:solidFill>
                <a:schemeClr val="dk1"/>
              </a:solidFill>
              <a:highlight>
                <a:schemeClr val="lt1"/>
              </a:highlight>
              <a:latin typeface="DM Sans"/>
              <a:ea typeface="DM Sans"/>
              <a:cs typeface="DM Sans"/>
              <a:sym typeface="DM Sans"/>
            </a:endParaRPr>
          </a:p>
        </p:txBody>
      </p:sp>
      <p:pic>
        <p:nvPicPr>
          <p:cNvPr id="1878" name="Google Shape;1878;p241"/>
          <p:cNvPicPr preferRelativeResize="0"/>
          <p:nvPr/>
        </p:nvPicPr>
        <p:blipFill>
          <a:blip r:embed="rId4">
            <a:alphaModFix/>
          </a:blip>
          <a:stretch>
            <a:fillRect/>
          </a:stretch>
        </p:blipFill>
        <p:spPr>
          <a:xfrm>
            <a:off x="534225" y="1307025"/>
            <a:ext cx="3416652" cy="3525900"/>
          </a:xfrm>
          <a:prstGeom prst="rect">
            <a:avLst/>
          </a:prstGeom>
          <a:noFill/>
          <a:ln>
            <a:noFill/>
          </a:ln>
        </p:spPr>
      </p:pic>
      <p:sp>
        <p:nvSpPr>
          <p:cNvPr id="1879" name="Google Shape;1879;p241"/>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Tableros III</a:t>
            </a:r>
            <a:endParaRPr b="1">
              <a:solidFill>
                <a:schemeClr val="lt1"/>
              </a:solidFill>
              <a:latin typeface="DM Sans"/>
              <a:ea typeface="DM Sans"/>
              <a:cs typeface="DM Sans"/>
              <a:sym typeface="DM Sans"/>
            </a:endParaRPr>
          </a:p>
        </p:txBody>
      </p:sp>
      <p:sp>
        <p:nvSpPr>
          <p:cNvPr id="1880" name="Google Shape;1880;p241"/>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42"/>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12 - Gráficos eficientes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243"/>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244"/>
          <p:cNvSpPr txBox="1"/>
          <p:nvPr/>
        </p:nvSpPr>
        <p:spPr>
          <a:xfrm>
            <a:off x="4290150" y="1648175"/>
            <a:ext cx="4384200" cy="16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este capítulo exploraremos distintos gráficos, en su mayoría con errores y, trataremos de encontrar una manera de corregirlos. Empezaremos con el gráfico de torta de la izquierda ¿Qué te parece? ¿Le corregirías algo? Si es así ¿Qué corregirías? Y ¿Por qué? 💭</a:t>
            </a:r>
            <a:endParaRPr sz="1350">
              <a:solidFill>
                <a:schemeClr val="dk1"/>
              </a:solidFill>
              <a:highlight>
                <a:schemeClr val="lt1"/>
              </a:highlight>
              <a:latin typeface="DM Sans"/>
              <a:ea typeface="DM Sans"/>
              <a:cs typeface="DM Sans"/>
              <a:sym typeface="DM Sans"/>
            </a:endParaRPr>
          </a:p>
        </p:txBody>
      </p:sp>
      <p:pic>
        <p:nvPicPr>
          <p:cNvPr id="1896" name="Google Shape;1896;p244"/>
          <p:cNvPicPr preferRelativeResize="0"/>
          <p:nvPr/>
        </p:nvPicPr>
        <p:blipFill>
          <a:blip r:embed="rId3">
            <a:alphaModFix/>
          </a:blip>
          <a:stretch>
            <a:fillRect/>
          </a:stretch>
        </p:blipFill>
        <p:spPr>
          <a:xfrm>
            <a:off x="45775" y="1491425"/>
            <a:ext cx="4137750" cy="2758500"/>
          </a:xfrm>
          <a:prstGeom prst="rect">
            <a:avLst/>
          </a:prstGeom>
          <a:noFill/>
          <a:ln>
            <a:noFill/>
          </a:ln>
        </p:spPr>
      </p:pic>
      <p:sp>
        <p:nvSpPr>
          <p:cNvPr id="1897" name="Google Shape;1897;p244"/>
          <p:cNvSpPr txBox="1"/>
          <p:nvPr/>
        </p:nvSpPr>
        <p:spPr>
          <a:xfrm>
            <a:off x="845375" y="298150"/>
            <a:ext cx="5732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ERRORES EN GRÁFICOS I</a:t>
            </a:r>
            <a:endParaRPr b="1" sz="1500">
              <a:latin typeface="DM Sans"/>
              <a:ea typeface="DM Sans"/>
              <a:cs typeface="DM Sans"/>
              <a:sym typeface="DM Sans"/>
            </a:endParaRPr>
          </a:p>
        </p:txBody>
      </p:sp>
      <p:pic>
        <p:nvPicPr>
          <p:cNvPr id="1898" name="Google Shape;1898;p244"/>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899" name="Google Shape;1899;p244"/>
          <p:cNvSpPr txBox="1"/>
          <p:nvPr/>
        </p:nvSpPr>
        <p:spPr>
          <a:xfrm>
            <a:off x="4572000" y="3802200"/>
            <a:ext cx="4102200" cy="860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Clr>
                <a:schemeClr val="dk1"/>
              </a:buClr>
              <a:buSzPts val="1100"/>
              <a:buFont typeface="Arial"/>
              <a:buNone/>
            </a:pPr>
            <a:r>
              <a:rPr b="1" i="1" lang="es-419" sz="1350">
                <a:solidFill>
                  <a:schemeClr val="dk1"/>
                </a:solidFill>
                <a:latin typeface="DM Sans"/>
                <a:ea typeface="DM Sans"/>
                <a:cs typeface="DM Sans"/>
                <a:sym typeface="DM Sans"/>
              </a:rPr>
              <a:t>Notas actividad 1: </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Recuerda siempre, si un gráfico hay que explicarlo o mirarlo mucho para entenderlo es porque hay algo malo en él.  ❌</a:t>
            </a:r>
            <a:endParaRPr b="1" i="1" sz="1350">
              <a:solidFill>
                <a:schemeClr val="dk1"/>
              </a:solidFill>
              <a:latin typeface="DM Sans"/>
              <a:ea typeface="DM Sans"/>
              <a:cs typeface="DM Sans"/>
              <a:sym typeface="DM Sans"/>
            </a:endParaRPr>
          </a:p>
        </p:txBody>
      </p:sp>
      <p:grpSp>
        <p:nvGrpSpPr>
          <p:cNvPr id="1900" name="Google Shape;1900;p244"/>
          <p:cNvGrpSpPr/>
          <p:nvPr/>
        </p:nvGrpSpPr>
        <p:grpSpPr>
          <a:xfrm>
            <a:off x="4349391" y="3953088"/>
            <a:ext cx="445206" cy="558300"/>
            <a:chOff x="3959538" y="4088925"/>
            <a:chExt cx="407325" cy="558300"/>
          </a:xfrm>
        </p:grpSpPr>
        <p:sp>
          <p:nvSpPr>
            <p:cNvPr id="1901" name="Google Shape;1901;p24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2" name="Google Shape;1902;p244"/>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903" name="Google Shape;1903;p244"/>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904" name="Google Shape;1904;p244"/>
          <p:cNvGrpSpPr/>
          <p:nvPr/>
        </p:nvGrpSpPr>
        <p:grpSpPr>
          <a:xfrm>
            <a:off x="8289540" y="146660"/>
            <a:ext cx="623188" cy="623188"/>
            <a:chOff x="5323100" y="2467173"/>
            <a:chExt cx="738900" cy="738900"/>
          </a:xfrm>
        </p:grpSpPr>
        <p:sp>
          <p:nvSpPr>
            <p:cNvPr id="1905" name="Google Shape;1905;p24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906" name="Google Shape;1906;p244"/>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245"/>
          <p:cNvSpPr txBox="1"/>
          <p:nvPr/>
        </p:nvSpPr>
        <p:spPr>
          <a:xfrm>
            <a:off x="4434900" y="1644875"/>
            <a:ext cx="4376400" cy="162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Este viene con trampa.🤭</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Se trata de un gráfico diseñado para la compañía </a:t>
            </a:r>
            <a:r>
              <a:rPr i="1" lang="es-419" sz="1350">
                <a:solidFill>
                  <a:schemeClr val="dk1"/>
                </a:solidFill>
                <a:highlight>
                  <a:schemeClr val="lt1"/>
                </a:highlight>
                <a:latin typeface="DM Sans"/>
                <a:ea typeface="DM Sans"/>
                <a:cs typeface="DM Sans"/>
                <a:sym typeface="DM Sans"/>
              </a:rPr>
              <a:t>Coca Cola </a:t>
            </a:r>
            <a:r>
              <a:rPr lang="es-419" sz="1350">
                <a:solidFill>
                  <a:schemeClr val="dk1"/>
                </a:solidFill>
                <a:highlight>
                  <a:schemeClr val="lt1"/>
                </a:highlight>
                <a:latin typeface="DM Sans"/>
                <a:ea typeface="DM Sans"/>
                <a:cs typeface="DM Sans"/>
                <a:sym typeface="DM Sans"/>
              </a:rPr>
              <a:t>que contiene información sobre ventas de bebidas mensual ¿Qué te parece? Registra todo lo que consideres importante de modificar, sumar o restar. Puede haber más de un error.</a:t>
            </a:r>
            <a:endParaRPr sz="1350">
              <a:solidFill>
                <a:schemeClr val="dk1"/>
              </a:solidFill>
              <a:highlight>
                <a:schemeClr val="lt1"/>
              </a:highlight>
              <a:latin typeface="DM Sans"/>
              <a:ea typeface="DM Sans"/>
              <a:cs typeface="DM Sans"/>
              <a:sym typeface="DM Sans"/>
            </a:endParaRPr>
          </a:p>
        </p:txBody>
      </p:sp>
      <p:pic>
        <p:nvPicPr>
          <p:cNvPr id="1912" name="Google Shape;1912;p245"/>
          <p:cNvPicPr preferRelativeResize="0"/>
          <p:nvPr/>
        </p:nvPicPr>
        <p:blipFill>
          <a:blip r:embed="rId3">
            <a:alphaModFix/>
          </a:blip>
          <a:stretch>
            <a:fillRect/>
          </a:stretch>
        </p:blipFill>
        <p:spPr>
          <a:xfrm>
            <a:off x="176100" y="1463050"/>
            <a:ext cx="4098549" cy="2534600"/>
          </a:xfrm>
          <a:prstGeom prst="rect">
            <a:avLst/>
          </a:prstGeom>
          <a:noFill/>
          <a:ln>
            <a:noFill/>
          </a:ln>
        </p:spPr>
      </p:pic>
      <p:sp>
        <p:nvSpPr>
          <p:cNvPr id="1913" name="Google Shape;1913;p245"/>
          <p:cNvSpPr txBox="1"/>
          <p:nvPr/>
        </p:nvSpPr>
        <p:spPr>
          <a:xfrm>
            <a:off x="569525" y="298150"/>
            <a:ext cx="6008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ERRORES EN GRÁFICOS II</a:t>
            </a:r>
            <a:endParaRPr b="1" sz="1500">
              <a:latin typeface="DM Sans"/>
              <a:ea typeface="DM Sans"/>
              <a:cs typeface="DM Sans"/>
              <a:sym typeface="DM Sans"/>
            </a:endParaRPr>
          </a:p>
        </p:txBody>
      </p:sp>
      <p:pic>
        <p:nvPicPr>
          <p:cNvPr id="1914" name="Google Shape;1914;p245"/>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915" name="Google Shape;1915;p245"/>
          <p:cNvSpPr txBox="1"/>
          <p:nvPr/>
        </p:nvSpPr>
        <p:spPr>
          <a:xfrm>
            <a:off x="4572000" y="3515025"/>
            <a:ext cx="4340700" cy="1147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2:</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Una presentación de calidad cuida hasta el más mínimo detalle. </a:t>
            </a:r>
            <a:r>
              <a:rPr b="1" lang="es-419" sz="1350">
                <a:solidFill>
                  <a:schemeClr val="dk1"/>
                </a:solidFill>
                <a:latin typeface="DM Sans"/>
                <a:ea typeface="DM Sans"/>
                <a:cs typeface="DM Sans"/>
                <a:sym typeface="DM Sans"/>
              </a:rPr>
              <a:t>Lo creen que nadie verá es justo donde todos pondrán sus miradas. 😵</a:t>
            </a:r>
            <a:endParaRPr b="1" i="1" sz="1350">
              <a:solidFill>
                <a:schemeClr val="dk1"/>
              </a:solidFill>
              <a:latin typeface="DM Sans"/>
              <a:ea typeface="DM Sans"/>
              <a:cs typeface="DM Sans"/>
              <a:sym typeface="DM Sans"/>
            </a:endParaRPr>
          </a:p>
        </p:txBody>
      </p:sp>
      <p:grpSp>
        <p:nvGrpSpPr>
          <p:cNvPr id="1916" name="Google Shape;1916;p245"/>
          <p:cNvGrpSpPr/>
          <p:nvPr/>
        </p:nvGrpSpPr>
        <p:grpSpPr>
          <a:xfrm>
            <a:off x="4349391" y="3800688"/>
            <a:ext cx="445206" cy="558300"/>
            <a:chOff x="3959538" y="4088925"/>
            <a:chExt cx="407325" cy="558300"/>
          </a:xfrm>
        </p:grpSpPr>
        <p:sp>
          <p:nvSpPr>
            <p:cNvPr id="1917" name="Google Shape;1917;p24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18" name="Google Shape;1918;p245"/>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919" name="Google Shape;1919;p245"/>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920" name="Google Shape;1920;p245"/>
          <p:cNvGrpSpPr/>
          <p:nvPr/>
        </p:nvGrpSpPr>
        <p:grpSpPr>
          <a:xfrm>
            <a:off x="8289540" y="146660"/>
            <a:ext cx="623188" cy="623188"/>
            <a:chOff x="5323100" y="2467173"/>
            <a:chExt cx="738900" cy="738900"/>
          </a:xfrm>
        </p:grpSpPr>
        <p:sp>
          <p:nvSpPr>
            <p:cNvPr id="1921" name="Google Shape;1921;p24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922" name="Google Shape;1922;p245"/>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46"/>
          <p:cNvSpPr txBox="1"/>
          <p:nvPr/>
        </p:nvSpPr>
        <p:spPr>
          <a:xfrm>
            <a:off x="5233800" y="1413425"/>
            <a:ext cx="3444000" cy="183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Otro problema es la perspectiva.👓 Fíjate en este gráfico y de nuevo, ¿qué te parece? ¿Reorganizarías algo? ¿El diseño 3D encaja?  ¿Cómo ordenarías las categorías según su tamaño?</a:t>
            </a:r>
            <a:endParaRPr sz="1350">
              <a:solidFill>
                <a:schemeClr val="dk1"/>
              </a:solidFill>
              <a:highlight>
                <a:schemeClr val="lt1"/>
              </a:highlight>
              <a:latin typeface="DM Sans"/>
              <a:ea typeface="DM Sans"/>
              <a:cs typeface="DM Sans"/>
              <a:sym typeface="DM Sans"/>
            </a:endParaRPr>
          </a:p>
        </p:txBody>
      </p:sp>
      <p:grpSp>
        <p:nvGrpSpPr>
          <p:cNvPr id="1928" name="Google Shape;1928;p246"/>
          <p:cNvGrpSpPr/>
          <p:nvPr/>
        </p:nvGrpSpPr>
        <p:grpSpPr>
          <a:xfrm>
            <a:off x="308754" y="1469600"/>
            <a:ext cx="4717093" cy="3088225"/>
            <a:chOff x="461950" y="1227827"/>
            <a:chExt cx="5519650" cy="3613650"/>
          </a:xfrm>
        </p:grpSpPr>
        <p:pic>
          <p:nvPicPr>
            <p:cNvPr id="1929" name="Google Shape;1929;p246"/>
            <p:cNvPicPr preferRelativeResize="0"/>
            <p:nvPr/>
          </p:nvPicPr>
          <p:blipFill>
            <a:blip r:embed="rId3">
              <a:alphaModFix/>
            </a:blip>
            <a:stretch>
              <a:fillRect/>
            </a:stretch>
          </p:blipFill>
          <p:spPr>
            <a:xfrm>
              <a:off x="461950" y="1227827"/>
              <a:ext cx="5519650" cy="3613650"/>
            </a:xfrm>
            <a:prstGeom prst="rect">
              <a:avLst/>
            </a:prstGeom>
            <a:noFill/>
            <a:ln cap="flat" cmpd="sng" w="9525">
              <a:solidFill>
                <a:schemeClr val="dk1"/>
              </a:solidFill>
              <a:prstDash val="solid"/>
              <a:round/>
              <a:headEnd len="sm" w="sm" type="none"/>
              <a:tailEnd len="sm" w="sm" type="none"/>
            </a:ln>
          </p:spPr>
        </p:pic>
        <p:sp>
          <p:nvSpPr>
            <p:cNvPr id="1930" name="Google Shape;1930;p246"/>
            <p:cNvSpPr/>
            <p:nvPr/>
          </p:nvSpPr>
          <p:spPr>
            <a:xfrm>
              <a:off x="1252550" y="2416300"/>
              <a:ext cx="1288200" cy="38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SERVICIOS</a:t>
              </a:r>
              <a:endParaRPr>
                <a:latin typeface="DM Sans"/>
                <a:ea typeface="DM Sans"/>
                <a:cs typeface="DM Sans"/>
                <a:sym typeface="DM Sans"/>
              </a:endParaRPr>
            </a:p>
          </p:txBody>
        </p:sp>
        <p:sp>
          <p:nvSpPr>
            <p:cNvPr id="1931" name="Google Shape;1931;p246"/>
            <p:cNvSpPr/>
            <p:nvPr/>
          </p:nvSpPr>
          <p:spPr>
            <a:xfrm>
              <a:off x="3623488" y="2036878"/>
              <a:ext cx="1288200" cy="38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INDUSTRIA</a:t>
              </a:r>
              <a:endParaRPr>
                <a:latin typeface="DM Sans"/>
                <a:ea typeface="DM Sans"/>
                <a:cs typeface="DM Sans"/>
                <a:sym typeface="DM Sans"/>
              </a:endParaRPr>
            </a:p>
          </p:txBody>
        </p:sp>
        <p:sp>
          <p:nvSpPr>
            <p:cNvPr id="1932" name="Google Shape;1932;p246"/>
            <p:cNvSpPr/>
            <p:nvPr/>
          </p:nvSpPr>
          <p:spPr>
            <a:xfrm>
              <a:off x="3322582" y="3299556"/>
              <a:ext cx="1916100" cy="497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CONSTRUCCIÓN</a:t>
              </a:r>
              <a:endParaRPr>
                <a:latin typeface="DM Sans"/>
                <a:ea typeface="DM Sans"/>
                <a:cs typeface="DM Sans"/>
                <a:sym typeface="DM Sans"/>
              </a:endParaRPr>
            </a:p>
          </p:txBody>
        </p:sp>
      </p:grpSp>
      <p:sp>
        <p:nvSpPr>
          <p:cNvPr id="1933" name="Google Shape;1933;p246"/>
          <p:cNvSpPr txBox="1"/>
          <p:nvPr/>
        </p:nvSpPr>
        <p:spPr>
          <a:xfrm>
            <a:off x="2566050" y="298150"/>
            <a:ext cx="52116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ERRORES EN GRÁFICOS III</a:t>
            </a:r>
            <a:endParaRPr b="1" sz="1500">
              <a:latin typeface="DM Sans"/>
              <a:ea typeface="DM Sans"/>
              <a:cs typeface="DM Sans"/>
              <a:sym typeface="DM Sans"/>
            </a:endParaRPr>
          </a:p>
        </p:txBody>
      </p:sp>
      <p:pic>
        <p:nvPicPr>
          <p:cNvPr id="1934" name="Google Shape;1934;p246"/>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935" name="Google Shape;1935;p246"/>
          <p:cNvSpPr txBox="1"/>
          <p:nvPr/>
        </p:nvSpPr>
        <p:spPr>
          <a:xfrm>
            <a:off x="5542250" y="3488325"/>
            <a:ext cx="3132000" cy="1173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3:</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Perspectiva, colores, fuente, unidades, todos los detalles deben cuidarse. Estar atento a todo es esencial. </a:t>
            </a:r>
            <a:r>
              <a:rPr lang="es-419" sz="1350">
                <a:latin typeface="DM Sans"/>
                <a:ea typeface="DM Sans"/>
                <a:cs typeface="DM Sans"/>
                <a:sym typeface="DM Sans"/>
              </a:rPr>
              <a:t>🧐</a:t>
            </a:r>
            <a:endParaRPr sz="1350">
              <a:latin typeface="DM Sans"/>
              <a:ea typeface="DM Sans"/>
              <a:cs typeface="DM Sans"/>
              <a:sym typeface="DM Sans"/>
            </a:endParaRPr>
          </a:p>
        </p:txBody>
      </p:sp>
      <p:grpSp>
        <p:nvGrpSpPr>
          <p:cNvPr id="1936" name="Google Shape;1936;p246"/>
          <p:cNvGrpSpPr/>
          <p:nvPr/>
        </p:nvGrpSpPr>
        <p:grpSpPr>
          <a:xfrm>
            <a:off x="5314291" y="3839438"/>
            <a:ext cx="445206" cy="558300"/>
            <a:chOff x="3959538" y="4088925"/>
            <a:chExt cx="407325" cy="558300"/>
          </a:xfrm>
        </p:grpSpPr>
        <p:sp>
          <p:nvSpPr>
            <p:cNvPr id="1937" name="Google Shape;1937;p24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38" name="Google Shape;1938;p246"/>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939" name="Google Shape;1939;p246"/>
          <p:cNvSpPr/>
          <p:nvPr/>
        </p:nvSpPr>
        <p:spPr>
          <a:xfrm>
            <a:off x="2874300" y="856450"/>
            <a:ext cx="16374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940" name="Google Shape;1940;p246"/>
          <p:cNvGrpSpPr/>
          <p:nvPr/>
        </p:nvGrpSpPr>
        <p:grpSpPr>
          <a:xfrm>
            <a:off x="8289540" y="146660"/>
            <a:ext cx="623188" cy="623188"/>
            <a:chOff x="5323100" y="2467173"/>
            <a:chExt cx="738900" cy="738900"/>
          </a:xfrm>
        </p:grpSpPr>
        <p:sp>
          <p:nvSpPr>
            <p:cNvPr id="1941" name="Google Shape;1941;p24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942" name="Google Shape;1942;p246"/>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247"/>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04"/>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la fuente de información</a:t>
            </a:r>
            <a:endParaRPr b="1" i="0" sz="4000" u="none" cap="none" strike="noStrike">
              <a:solidFill>
                <a:schemeClr val="dk1"/>
              </a:solidFill>
              <a:latin typeface="DM Sans"/>
              <a:ea typeface="DM Sans"/>
              <a:cs typeface="DM Sans"/>
              <a:sym typeface="DM Sans"/>
            </a:endParaRPr>
          </a:p>
        </p:txBody>
      </p:sp>
      <p:pic>
        <p:nvPicPr>
          <p:cNvPr id="446" name="Google Shape;446;p10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7" name="Google Shape;447;p104"/>
          <p:cNvSpPr txBox="1"/>
          <p:nvPr/>
        </p:nvSpPr>
        <p:spPr>
          <a:xfrm>
            <a:off x="457200" y="2219475"/>
            <a:ext cx="747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&gt;&gt;Ejemplo: </a:t>
            </a:r>
            <a:endParaRPr b="1" sz="1200">
              <a:solidFill>
                <a:srgbClr val="4D5156"/>
              </a:solidFill>
              <a:latin typeface="DM Sans"/>
              <a:ea typeface="DM Sans"/>
              <a:cs typeface="DM Sans"/>
              <a:sym typeface="DM Sans"/>
            </a:endParaRPr>
          </a:p>
        </p:txBody>
      </p:sp>
      <p:sp>
        <p:nvSpPr>
          <p:cNvPr id="448" name="Google Shape;448;p10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49" name="Google Shape;449;p10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3</a:t>
            </a:r>
            <a:endParaRPr b="0" i="0" sz="1500" u="none" cap="none" strike="noStrike">
              <a:solidFill>
                <a:srgbClr val="000000"/>
              </a:solidFill>
              <a:latin typeface="DM Sans Medium"/>
              <a:ea typeface="DM Sans Medium"/>
              <a:cs typeface="DM Sans Medium"/>
              <a:sym typeface="DM Sans Medium"/>
            </a:endParaRPr>
          </a:p>
        </p:txBody>
      </p:sp>
      <p:grpSp>
        <p:nvGrpSpPr>
          <p:cNvPr id="450" name="Google Shape;450;p104"/>
          <p:cNvGrpSpPr/>
          <p:nvPr/>
        </p:nvGrpSpPr>
        <p:grpSpPr>
          <a:xfrm>
            <a:off x="8035743" y="338166"/>
            <a:ext cx="702103" cy="660429"/>
            <a:chOff x="3137108" y="2467173"/>
            <a:chExt cx="738900" cy="738900"/>
          </a:xfrm>
        </p:grpSpPr>
        <p:sp>
          <p:nvSpPr>
            <p:cNvPr id="451" name="Google Shape;451;p10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p104"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pic>
        <p:nvPicPr>
          <p:cNvPr descr="Grabación de pantalla 2021-06-10 a la(s) 23.49.12.mov" id="453" name="Google Shape;453;p104"/>
          <p:cNvPicPr preferRelativeResize="0"/>
          <p:nvPr/>
        </p:nvPicPr>
        <p:blipFill rotWithShape="1">
          <a:blip r:embed="rId5">
            <a:alphaModFix/>
          </a:blip>
          <a:srcRect b="0" l="0" r="0" t="0"/>
          <a:stretch/>
        </p:blipFill>
        <p:spPr>
          <a:xfrm>
            <a:off x="2543827" y="2336297"/>
            <a:ext cx="3701102" cy="2307848"/>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51" name="Shape 1951"/>
        <p:cNvGrpSpPr/>
        <p:nvPr/>
      </p:nvGrpSpPr>
      <p:grpSpPr>
        <a:xfrm>
          <a:off x="0" y="0"/>
          <a:ext cx="0" cy="0"/>
          <a:chOff x="0" y="0"/>
          <a:chExt cx="0" cy="0"/>
        </a:xfrm>
      </p:grpSpPr>
      <p:sp>
        <p:nvSpPr>
          <p:cNvPr id="1952" name="Google Shape;1952;p24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pic>
        <p:nvPicPr>
          <p:cNvPr id="1953" name="Google Shape;1953;p248"/>
          <p:cNvPicPr preferRelativeResize="0"/>
          <p:nvPr/>
        </p:nvPicPr>
        <p:blipFill rotWithShape="1">
          <a:blip r:embed="rId3">
            <a:alphaModFix/>
          </a:blip>
          <a:srcRect b="5617" l="21426" r="0" t="45959"/>
          <a:stretch/>
        </p:blipFill>
        <p:spPr>
          <a:xfrm>
            <a:off x="272525" y="1367724"/>
            <a:ext cx="5279376" cy="3357701"/>
          </a:xfrm>
          <a:prstGeom prst="rect">
            <a:avLst/>
          </a:prstGeom>
          <a:noFill/>
          <a:ln>
            <a:noFill/>
          </a:ln>
        </p:spPr>
      </p:pic>
      <p:sp>
        <p:nvSpPr>
          <p:cNvPr id="1954" name="Google Shape;1954;p248"/>
          <p:cNvSpPr txBox="1"/>
          <p:nvPr/>
        </p:nvSpPr>
        <p:spPr>
          <a:xfrm>
            <a:off x="5711625" y="1527200"/>
            <a:ext cx="3169800" cy="290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Re-usando el gráfico de un ejercicio anterior, mostramos una posible solución.🙌 El gráfico de tortas anterior era claramente difícil de leer. Cuando son muchas las categorías es ideal usar un </a:t>
            </a:r>
            <a:r>
              <a:rPr b="1" lang="es-419" sz="1350">
                <a:solidFill>
                  <a:schemeClr val="dk1"/>
                </a:solidFill>
                <a:highlight>
                  <a:schemeClr val="lt1"/>
                </a:highlight>
                <a:latin typeface="DM Sans"/>
                <a:ea typeface="DM Sans"/>
                <a:cs typeface="DM Sans"/>
                <a:sym typeface="DM Sans"/>
              </a:rPr>
              <a:t>gráfico de barras</a:t>
            </a:r>
            <a:r>
              <a:rPr lang="es-419" sz="1350">
                <a:solidFill>
                  <a:schemeClr val="dk1"/>
                </a:solidFill>
                <a:highlight>
                  <a:schemeClr val="lt1"/>
                </a:highlight>
                <a:latin typeface="DM Sans"/>
                <a:ea typeface="DM Sans"/>
                <a:cs typeface="DM Sans"/>
                <a:sym typeface="DM Sans"/>
              </a:rPr>
              <a:t> </a:t>
            </a:r>
            <a:r>
              <a:rPr b="1" lang="es-419" sz="1350">
                <a:solidFill>
                  <a:schemeClr val="dk1"/>
                </a:solidFill>
                <a:highlight>
                  <a:schemeClr val="lt1"/>
                </a:highlight>
                <a:latin typeface="DM Sans"/>
                <a:ea typeface="DM Sans"/>
                <a:cs typeface="DM Sans"/>
                <a:sym typeface="DM Sans"/>
              </a:rPr>
              <a:t>horizontales</a:t>
            </a:r>
            <a:r>
              <a:rPr lang="es-419" sz="1350">
                <a:solidFill>
                  <a:schemeClr val="dk1"/>
                </a:solidFill>
                <a:highlight>
                  <a:schemeClr val="lt1"/>
                </a:highlight>
                <a:latin typeface="DM Sans"/>
                <a:ea typeface="DM Sans"/>
                <a:cs typeface="DM Sans"/>
                <a:sym typeface="DM Sans"/>
              </a:rPr>
              <a:t> o bien agrupar categorías en una genérica del estilo “OTROS”. ✅</a:t>
            </a:r>
            <a:endParaRPr sz="1350">
              <a:solidFill>
                <a:schemeClr val="dk1"/>
              </a:solidFill>
              <a:highlight>
                <a:schemeClr val="lt1"/>
              </a:highlight>
              <a:latin typeface="DM Sans"/>
              <a:ea typeface="DM Sans"/>
              <a:cs typeface="DM Sans"/>
              <a:sym typeface="DM Sans"/>
            </a:endParaRPr>
          </a:p>
        </p:txBody>
      </p:sp>
      <p:sp>
        <p:nvSpPr>
          <p:cNvPr id="1955" name="Google Shape;1955;p248"/>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Errores en gráficos I</a:t>
            </a:r>
            <a:endParaRPr b="1">
              <a:solidFill>
                <a:schemeClr val="lt1"/>
              </a:solidFill>
              <a:latin typeface="DM Sans"/>
              <a:ea typeface="DM Sans"/>
              <a:cs typeface="DM Sans"/>
              <a:sym typeface="DM Sans"/>
            </a:endParaRPr>
          </a:p>
        </p:txBody>
      </p:sp>
      <p:sp>
        <p:nvSpPr>
          <p:cNvPr id="1956" name="Google Shape;1956;p24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60" name="Shape 1960"/>
        <p:cNvGrpSpPr/>
        <p:nvPr/>
      </p:nvGrpSpPr>
      <p:grpSpPr>
        <a:xfrm>
          <a:off x="0" y="0"/>
          <a:ext cx="0" cy="0"/>
          <a:chOff x="0" y="0"/>
          <a:chExt cx="0" cy="0"/>
        </a:xfrm>
      </p:grpSpPr>
      <p:sp>
        <p:nvSpPr>
          <p:cNvPr id="1961" name="Google Shape;1961;p24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962" name="Google Shape;1962;p249"/>
          <p:cNvSpPr txBox="1"/>
          <p:nvPr/>
        </p:nvSpPr>
        <p:spPr>
          <a:xfrm>
            <a:off x="4630350" y="1650200"/>
            <a:ext cx="4217700" cy="266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Aquí hay al menos dos errores.</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El primero</a:t>
            </a:r>
            <a:r>
              <a:rPr lang="es-419" sz="1350">
                <a:solidFill>
                  <a:schemeClr val="dk1"/>
                </a:solidFill>
                <a:highlight>
                  <a:schemeClr val="lt1"/>
                </a:highlight>
                <a:latin typeface="DM Sans"/>
                <a:ea typeface="DM Sans"/>
                <a:cs typeface="DM Sans"/>
                <a:sym typeface="DM Sans"/>
              </a:rPr>
              <a:t> es</a:t>
            </a:r>
            <a:r>
              <a:rPr lang="es-419" sz="1350">
                <a:solidFill>
                  <a:schemeClr val="dk1"/>
                </a:solidFill>
                <a:highlight>
                  <a:schemeClr val="lt1"/>
                </a:highlight>
                <a:latin typeface="DM Sans"/>
                <a:ea typeface="DM Sans"/>
                <a:cs typeface="DM Sans"/>
                <a:sym typeface="DM Sans"/>
              </a:rPr>
              <a:t> que no está especificada la unidad de medida de las ventas. No se sabe si son dólares, pesos, litros, botellas o latas lo que se vende.🤦🏻‍♀️</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El segundo, más delicado y peligroso, es haber usado unos colores para los gráficos muy similares a los del principal competidor.😨 Cada empresa tiene su manual de marca, búscalo y úsalo. </a:t>
            </a:r>
            <a:endParaRPr sz="1350">
              <a:solidFill>
                <a:schemeClr val="dk1"/>
              </a:solidFill>
              <a:highlight>
                <a:schemeClr val="lt1"/>
              </a:highlight>
              <a:latin typeface="DM Sans"/>
              <a:ea typeface="DM Sans"/>
              <a:cs typeface="DM Sans"/>
              <a:sym typeface="DM Sans"/>
            </a:endParaRPr>
          </a:p>
        </p:txBody>
      </p:sp>
      <p:pic>
        <p:nvPicPr>
          <p:cNvPr id="1963" name="Google Shape;1963;p249"/>
          <p:cNvPicPr preferRelativeResize="0"/>
          <p:nvPr/>
        </p:nvPicPr>
        <p:blipFill>
          <a:blip r:embed="rId3">
            <a:alphaModFix/>
          </a:blip>
          <a:stretch>
            <a:fillRect/>
          </a:stretch>
        </p:blipFill>
        <p:spPr>
          <a:xfrm>
            <a:off x="193375" y="1425625"/>
            <a:ext cx="4217716" cy="2608324"/>
          </a:xfrm>
          <a:prstGeom prst="rect">
            <a:avLst/>
          </a:prstGeom>
          <a:noFill/>
          <a:ln>
            <a:noFill/>
          </a:ln>
        </p:spPr>
      </p:pic>
      <p:pic>
        <p:nvPicPr>
          <p:cNvPr id="1964" name="Google Shape;1964;p249"/>
          <p:cNvPicPr preferRelativeResize="0"/>
          <p:nvPr/>
        </p:nvPicPr>
        <p:blipFill>
          <a:blip r:embed="rId4">
            <a:alphaModFix/>
          </a:blip>
          <a:stretch>
            <a:fillRect/>
          </a:stretch>
        </p:blipFill>
        <p:spPr>
          <a:xfrm>
            <a:off x="2596625" y="4125100"/>
            <a:ext cx="1617075" cy="910474"/>
          </a:xfrm>
          <a:prstGeom prst="rect">
            <a:avLst/>
          </a:prstGeom>
          <a:noFill/>
          <a:ln>
            <a:noFill/>
          </a:ln>
          <a:effectLst>
            <a:outerShdw blurRad="57150" rotWithShape="0" algn="bl" dir="5400000" dist="19050">
              <a:srgbClr val="000000">
                <a:alpha val="50000"/>
              </a:srgbClr>
            </a:outerShdw>
          </a:effectLst>
        </p:spPr>
      </p:pic>
      <p:sp>
        <p:nvSpPr>
          <p:cNvPr id="1965" name="Google Shape;1965;p249"/>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Errores en gráficos II</a:t>
            </a:r>
            <a:endParaRPr b="1">
              <a:solidFill>
                <a:schemeClr val="lt1"/>
              </a:solidFill>
              <a:latin typeface="DM Sans"/>
              <a:ea typeface="DM Sans"/>
              <a:cs typeface="DM Sans"/>
              <a:sym typeface="DM Sans"/>
            </a:endParaRPr>
          </a:p>
        </p:txBody>
      </p:sp>
      <p:cxnSp>
        <p:nvCxnSpPr>
          <p:cNvPr id="1966" name="Google Shape;1966;p249"/>
          <p:cNvCxnSpPr>
            <a:endCxn id="1964" idx="1"/>
          </p:cNvCxnSpPr>
          <p:nvPr/>
        </p:nvCxnSpPr>
        <p:spPr>
          <a:xfrm flipH="1" rot="-5400000">
            <a:off x="1942625" y="3926337"/>
            <a:ext cx="806100" cy="501900"/>
          </a:xfrm>
          <a:prstGeom prst="curvedConnector2">
            <a:avLst/>
          </a:prstGeom>
          <a:noFill/>
          <a:ln cap="flat" cmpd="sng" w="9525">
            <a:solidFill>
              <a:schemeClr val="dk2"/>
            </a:solidFill>
            <a:prstDash val="solid"/>
            <a:round/>
            <a:headEnd len="med" w="med" type="none"/>
            <a:tailEnd len="med" w="med" type="triangle"/>
          </a:ln>
        </p:spPr>
      </p:cxnSp>
      <p:sp>
        <p:nvSpPr>
          <p:cNvPr id="1967" name="Google Shape;1967;p24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50"/>
          <p:cNvSpPr txBox="1"/>
          <p:nvPr/>
        </p:nvSpPr>
        <p:spPr>
          <a:xfrm>
            <a:off x="3882250" y="1464175"/>
            <a:ext cx="4958700" cy="1831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el gráfico de torta que vimos inicialmente, 👀 nota que SERVICIOS es casi el doble de grande de INDUSTRIA y un 50% más grande que CONSTRUCCIÓN. A la vez CONSTRUCCIÓN es mayor que INDUSTRIA</a:t>
            </a:r>
            <a:r>
              <a:rPr lang="es-419" sz="1350">
                <a:solidFill>
                  <a:schemeClr val="dk1"/>
                </a:solidFill>
                <a:highlight>
                  <a:schemeClr val="lt1"/>
                </a:highlight>
                <a:latin typeface="DM Sans"/>
                <a:ea typeface="DM Sans"/>
                <a:cs typeface="DM Sans"/>
                <a:sym typeface="DM Sans"/>
              </a:rPr>
              <a:t>, pero</a:t>
            </a:r>
            <a:r>
              <a:rPr lang="es-419" sz="1350">
                <a:solidFill>
                  <a:schemeClr val="dk1"/>
                </a:solidFill>
                <a:highlight>
                  <a:schemeClr val="lt1"/>
                </a:highlight>
                <a:latin typeface="DM Sans"/>
                <a:ea typeface="DM Sans"/>
                <a:cs typeface="DM Sans"/>
                <a:sym typeface="DM Sans"/>
              </a:rPr>
              <a:t>, ¿se nota eso claramente? Fíjate los gráficos alternativos y compara ¿Cuáles tienen mejor lectura y permiten un entendimiento más rápido?</a:t>
            </a:r>
            <a:endParaRPr sz="1350">
              <a:solidFill>
                <a:schemeClr val="dk1"/>
              </a:solidFill>
              <a:highlight>
                <a:schemeClr val="lt1"/>
              </a:highlight>
              <a:latin typeface="DM Sans"/>
              <a:ea typeface="DM Sans"/>
              <a:cs typeface="DM Sans"/>
              <a:sym typeface="DM Sans"/>
            </a:endParaRPr>
          </a:p>
        </p:txBody>
      </p:sp>
      <p:pic>
        <p:nvPicPr>
          <p:cNvPr id="1973" name="Google Shape;1973;p250"/>
          <p:cNvPicPr preferRelativeResize="0"/>
          <p:nvPr/>
        </p:nvPicPr>
        <p:blipFill>
          <a:blip r:embed="rId3">
            <a:alphaModFix/>
          </a:blip>
          <a:stretch>
            <a:fillRect/>
          </a:stretch>
        </p:blipFill>
        <p:spPr>
          <a:xfrm>
            <a:off x="285675" y="1305650"/>
            <a:ext cx="3157350" cy="2067100"/>
          </a:xfrm>
          <a:prstGeom prst="rect">
            <a:avLst/>
          </a:prstGeom>
          <a:noFill/>
          <a:ln cap="flat" cmpd="sng" w="9525">
            <a:solidFill>
              <a:schemeClr val="dk1"/>
            </a:solidFill>
            <a:prstDash val="solid"/>
            <a:round/>
            <a:headEnd len="sm" w="sm" type="none"/>
            <a:tailEnd len="sm" w="sm" type="none"/>
          </a:ln>
        </p:spPr>
      </p:pic>
      <p:pic>
        <p:nvPicPr>
          <p:cNvPr id="1974" name="Google Shape;1974;p250" title="Gráfico"/>
          <p:cNvPicPr preferRelativeResize="0"/>
          <p:nvPr/>
        </p:nvPicPr>
        <p:blipFill>
          <a:blip r:embed="rId4">
            <a:alphaModFix/>
          </a:blip>
          <a:stretch>
            <a:fillRect/>
          </a:stretch>
        </p:blipFill>
        <p:spPr>
          <a:xfrm>
            <a:off x="1874212" y="3491352"/>
            <a:ext cx="2612874" cy="1574047"/>
          </a:xfrm>
          <a:prstGeom prst="rect">
            <a:avLst/>
          </a:prstGeom>
          <a:noFill/>
          <a:ln cap="flat" cmpd="sng" w="9525">
            <a:solidFill>
              <a:schemeClr val="dk1"/>
            </a:solidFill>
            <a:prstDash val="solid"/>
            <a:round/>
            <a:headEnd len="sm" w="sm" type="none"/>
            <a:tailEnd len="sm" w="sm" type="none"/>
          </a:ln>
        </p:spPr>
      </p:pic>
      <p:pic>
        <p:nvPicPr>
          <p:cNvPr id="1975" name="Google Shape;1975;p250" title="Gráfico"/>
          <p:cNvPicPr preferRelativeResize="0"/>
          <p:nvPr/>
        </p:nvPicPr>
        <p:blipFill>
          <a:blip r:embed="rId5">
            <a:alphaModFix/>
          </a:blip>
          <a:stretch>
            <a:fillRect/>
          </a:stretch>
        </p:blipFill>
        <p:spPr>
          <a:xfrm>
            <a:off x="4656922" y="3491349"/>
            <a:ext cx="2612865" cy="1574047"/>
          </a:xfrm>
          <a:prstGeom prst="rect">
            <a:avLst/>
          </a:prstGeom>
          <a:noFill/>
          <a:ln cap="flat" cmpd="sng" w="9525">
            <a:solidFill>
              <a:schemeClr val="dk1"/>
            </a:solidFill>
            <a:prstDash val="solid"/>
            <a:round/>
            <a:headEnd len="sm" w="sm" type="none"/>
            <a:tailEnd len="sm" w="sm" type="none"/>
          </a:ln>
        </p:spPr>
      </p:pic>
      <p:sp>
        <p:nvSpPr>
          <p:cNvPr id="1976" name="Google Shape;1976;p250"/>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6">
                  <a:extLst>
                    <a:ext uri="{A12FA001-AC4F-418D-AE19-62706E023703}">
                      <ahyp:hlinkClr val="tx"/>
                    </a:ext>
                  </a:extLst>
                </a:hlinkClick>
              </a:rPr>
              <a:t>Errores en gráficos III</a:t>
            </a:r>
            <a:endParaRPr b="1">
              <a:solidFill>
                <a:schemeClr val="lt1"/>
              </a:solidFill>
              <a:latin typeface="DM Sans"/>
              <a:ea typeface="DM Sans"/>
              <a:cs typeface="DM Sans"/>
              <a:sym typeface="DM Sans"/>
            </a:endParaRPr>
          </a:p>
        </p:txBody>
      </p:sp>
      <p:cxnSp>
        <p:nvCxnSpPr>
          <p:cNvPr id="1977" name="Google Shape;1977;p250"/>
          <p:cNvCxnSpPr>
            <a:endCxn id="1974" idx="1"/>
          </p:cNvCxnSpPr>
          <p:nvPr/>
        </p:nvCxnSpPr>
        <p:spPr>
          <a:xfrm flipH="1" rot="-5400000">
            <a:off x="1081762" y="3485926"/>
            <a:ext cx="886200" cy="698700"/>
          </a:xfrm>
          <a:prstGeom prst="curvedConnector2">
            <a:avLst/>
          </a:prstGeom>
          <a:noFill/>
          <a:ln cap="flat" cmpd="sng" w="9525">
            <a:solidFill>
              <a:schemeClr val="dk2"/>
            </a:solidFill>
            <a:prstDash val="solid"/>
            <a:round/>
            <a:headEnd len="med" w="med" type="none"/>
            <a:tailEnd len="med" w="med" type="triangle"/>
          </a:ln>
        </p:spPr>
      </p:cxnSp>
      <p:cxnSp>
        <p:nvCxnSpPr>
          <p:cNvPr id="1978" name="Google Shape;1978;p250"/>
          <p:cNvCxnSpPr>
            <a:stCxn id="1974" idx="3"/>
            <a:endCxn id="1975" idx="1"/>
          </p:cNvCxnSpPr>
          <p:nvPr/>
        </p:nvCxnSpPr>
        <p:spPr>
          <a:xfrm>
            <a:off x="4487086" y="4278376"/>
            <a:ext cx="169800" cy="0"/>
          </a:xfrm>
          <a:prstGeom prst="straightConnector1">
            <a:avLst/>
          </a:prstGeom>
          <a:noFill/>
          <a:ln cap="flat" cmpd="sng" w="9525">
            <a:solidFill>
              <a:schemeClr val="dk2"/>
            </a:solidFill>
            <a:prstDash val="solid"/>
            <a:round/>
            <a:headEnd len="med" w="med" type="none"/>
            <a:tailEnd len="med" w="med" type="none"/>
          </a:ln>
        </p:spPr>
      </p:cxnSp>
      <p:sp>
        <p:nvSpPr>
          <p:cNvPr id="1979" name="Google Shape;1979;p25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
        <p:nvSpPr>
          <p:cNvPr id="1980" name="Google Shape;1980;p2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t>, pero</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51"/>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13 - Introducción a Power BI</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252"/>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53"/>
          <p:cNvSpPr txBox="1"/>
          <p:nvPr/>
        </p:nvSpPr>
        <p:spPr>
          <a:xfrm>
            <a:off x="4593600" y="1565225"/>
            <a:ext cx="4080300" cy="177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Empezamos a trabajar con Power BI. Vamos a descargar de la Plataforma Nacional de Datos Abiertos de Perú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el archivo que detalla la población de dicho país.</a:t>
            </a:r>
            <a:r>
              <a:rPr lang="es-419" sz="1350">
                <a:solidFill>
                  <a:schemeClr val="dk1"/>
                </a:solidFill>
                <a:highlight>
                  <a:schemeClr val="lt1"/>
                </a:highlight>
                <a:latin typeface="DM Sans"/>
                <a:ea typeface="DM Sans"/>
                <a:cs typeface="DM Sans"/>
                <a:sym typeface="DM Sans"/>
              </a:rPr>
              <a:t> Luego debemos importarlo en Power BI y, desde allí, analizar su contenido ¿Notas algo extraño? 😐</a:t>
            </a:r>
            <a:endParaRPr sz="1350">
              <a:solidFill>
                <a:schemeClr val="dk1"/>
              </a:solidFill>
              <a:highlight>
                <a:schemeClr val="lt1"/>
              </a:highlight>
              <a:latin typeface="DM Sans"/>
              <a:ea typeface="DM Sans"/>
              <a:cs typeface="DM Sans"/>
              <a:sym typeface="DM Sans"/>
            </a:endParaRPr>
          </a:p>
        </p:txBody>
      </p:sp>
      <p:pic>
        <p:nvPicPr>
          <p:cNvPr id="1996" name="Google Shape;1996;p253"/>
          <p:cNvPicPr preferRelativeResize="0"/>
          <p:nvPr/>
        </p:nvPicPr>
        <p:blipFill>
          <a:blip r:embed="rId4">
            <a:alphaModFix/>
          </a:blip>
          <a:stretch>
            <a:fillRect/>
          </a:stretch>
        </p:blipFill>
        <p:spPr>
          <a:xfrm>
            <a:off x="174000" y="1686463"/>
            <a:ext cx="4307400" cy="2168422"/>
          </a:xfrm>
          <a:prstGeom prst="rect">
            <a:avLst/>
          </a:prstGeom>
          <a:noFill/>
          <a:ln>
            <a:noFill/>
          </a:ln>
        </p:spPr>
      </p:pic>
      <p:sp>
        <p:nvSpPr>
          <p:cNvPr id="1997" name="Google Shape;1997;p253"/>
          <p:cNvSpPr txBox="1"/>
          <p:nvPr/>
        </p:nvSpPr>
        <p:spPr>
          <a:xfrm>
            <a:off x="2383800" y="298150"/>
            <a:ext cx="58386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CARGA DE DATOS I</a:t>
            </a:r>
            <a:endParaRPr b="1" sz="1500">
              <a:latin typeface="DM Sans"/>
              <a:ea typeface="DM Sans"/>
              <a:cs typeface="DM Sans"/>
              <a:sym typeface="DM Sans"/>
            </a:endParaRPr>
          </a:p>
        </p:txBody>
      </p:sp>
      <p:pic>
        <p:nvPicPr>
          <p:cNvPr id="1998" name="Google Shape;1998;p253"/>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999" name="Google Shape;1999;p253"/>
          <p:cNvSpPr txBox="1"/>
          <p:nvPr/>
        </p:nvSpPr>
        <p:spPr>
          <a:xfrm>
            <a:off x="4618275" y="3470525"/>
            <a:ext cx="4055700" cy="1191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1:</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Casi todas las fuentes de datos cuentan con un diccionario. Este explica 🗣️ qué significa cada dato que compone el dataset.  </a:t>
            </a:r>
            <a:endParaRPr b="1" i="1" sz="1350">
              <a:solidFill>
                <a:schemeClr val="dk1"/>
              </a:solidFill>
              <a:latin typeface="DM Sans"/>
              <a:ea typeface="DM Sans"/>
              <a:cs typeface="DM Sans"/>
              <a:sym typeface="DM Sans"/>
            </a:endParaRPr>
          </a:p>
        </p:txBody>
      </p:sp>
      <p:grpSp>
        <p:nvGrpSpPr>
          <p:cNvPr id="2000" name="Google Shape;2000;p253"/>
          <p:cNvGrpSpPr/>
          <p:nvPr/>
        </p:nvGrpSpPr>
        <p:grpSpPr>
          <a:xfrm>
            <a:off x="4390291" y="3763238"/>
            <a:ext cx="445206" cy="558300"/>
            <a:chOff x="3959538" y="4088925"/>
            <a:chExt cx="407325" cy="558300"/>
          </a:xfrm>
        </p:grpSpPr>
        <p:sp>
          <p:nvSpPr>
            <p:cNvPr id="2001" name="Google Shape;2001;p25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2" name="Google Shape;2002;p253"/>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2003" name="Google Shape;2003;p253"/>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2004" name="Google Shape;2004;p253"/>
          <p:cNvGrpSpPr/>
          <p:nvPr/>
        </p:nvGrpSpPr>
        <p:grpSpPr>
          <a:xfrm>
            <a:off x="8289540" y="146660"/>
            <a:ext cx="623188" cy="623188"/>
            <a:chOff x="5323100" y="2467173"/>
            <a:chExt cx="738900" cy="738900"/>
          </a:xfrm>
        </p:grpSpPr>
        <p:sp>
          <p:nvSpPr>
            <p:cNvPr id="2005" name="Google Shape;2005;p25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06" name="Google Shape;2006;p253"/>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pic>
        <p:nvPicPr>
          <p:cNvPr id="2011" name="Google Shape;2011;p254"/>
          <p:cNvPicPr preferRelativeResize="0"/>
          <p:nvPr/>
        </p:nvPicPr>
        <p:blipFill>
          <a:blip r:embed="rId3">
            <a:alphaModFix/>
          </a:blip>
          <a:stretch>
            <a:fillRect/>
          </a:stretch>
        </p:blipFill>
        <p:spPr>
          <a:xfrm>
            <a:off x="174000" y="1686463"/>
            <a:ext cx="4307400" cy="2168422"/>
          </a:xfrm>
          <a:prstGeom prst="rect">
            <a:avLst/>
          </a:prstGeom>
          <a:noFill/>
          <a:ln>
            <a:noFill/>
          </a:ln>
        </p:spPr>
      </p:pic>
      <p:sp>
        <p:nvSpPr>
          <p:cNvPr id="2012" name="Google Shape;2012;p254"/>
          <p:cNvSpPr txBox="1"/>
          <p:nvPr/>
        </p:nvSpPr>
        <p:spPr>
          <a:xfrm>
            <a:off x="4633775" y="1792950"/>
            <a:ext cx="4040100" cy="148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Seguimos trabajando con </a:t>
            </a:r>
            <a:r>
              <a:rPr lang="es-419" sz="1350" u="sng">
                <a:solidFill>
                  <a:srgbClr val="83AEFB"/>
                </a:solidFill>
                <a:highlight>
                  <a:schemeClr val="lt1"/>
                </a:highlight>
                <a:latin typeface="DM Sans"/>
                <a:ea typeface="DM Sans"/>
                <a:cs typeface="DM Sans"/>
                <a:sym typeface="DM Sans"/>
                <a:hlinkClick r:id="rId4">
                  <a:extLst>
                    <a:ext uri="{A12FA001-AC4F-418D-AE19-62706E023703}">
                      <ahyp:hlinkClr val="tx"/>
                    </a:ext>
                  </a:extLst>
                </a:hlinkClick>
              </a:rPr>
              <a:t>el archivo que detalla la población de Perú.</a:t>
            </a:r>
            <a:r>
              <a:rPr lang="es-419" sz="1350">
                <a:solidFill>
                  <a:schemeClr val="dk1"/>
                </a:solidFill>
                <a:highlight>
                  <a:schemeClr val="lt1"/>
                </a:highlight>
                <a:latin typeface="DM Sans"/>
                <a:ea typeface="DM Sans"/>
                <a:cs typeface="DM Sans"/>
                <a:sym typeface="DM Sans"/>
              </a:rPr>
              <a:t> Identifica las medidas y las dimensiones ¿Ha sido todo bien generado? O ¿Power BI ha hecho suposiciones incorrectas? 😳</a:t>
            </a:r>
            <a:endParaRPr sz="1350">
              <a:solidFill>
                <a:schemeClr val="dk1"/>
              </a:solidFill>
              <a:highlight>
                <a:schemeClr val="lt1"/>
              </a:highlight>
              <a:latin typeface="DM Sans"/>
              <a:ea typeface="DM Sans"/>
              <a:cs typeface="DM Sans"/>
              <a:sym typeface="DM Sans"/>
            </a:endParaRPr>
          </a:p>
        </p:txBody>
      </p:sp>
      <p:sp>
        <p:nvSpPr>
          <p:cNvPr id="2013" name="Google Shape;2013;p254"/>
          <p:cNvSpPr txBox="1"/>
          <p:nvPr/>
        </p:nvSpPr>
        <p:spPr>
          <a:xfrm>
            <a:off x="1263625" y="298150"/>
            <a:ext cx="64605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CARGA DE DATOS II</a:t>
            </a:r>
            <a:endParaRPr b="1" sz="1500">
              <a:latin typeface="DM Sans"/>
              <a:ea typeface="DM Sans"/>
              <a:cs typeface="DM Sans"/>
              <a:sym typeface="DM Sans"/>
            </a:endParaRPr>
          </a:p>
        </p:txBody>
      </p:sp>
      <p:pic>
        <p:nvPicPr>
          <p:cNvPr id="2014" name="Google Shape;2014;p254"/>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2015" name="Google Shape;2015;p254"/>
          <p:cNvSpPr txBox="1"/>
          <p:nvPr/>
        </p:nvSpPr>
        <p:spPr>
          <a:xfrm>
            <a:off x="3991575" y="3635725"/>
            <a:ext cx="4818300" cy="1102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2:</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Las herramientas son inteligentes. Aún así no debemos dar nada por supuesto. Cada carga de datos, cada transformación debe ser controlada. Nada debe ser dejado librado al azar. 💪🏼</a:t>
            </a:r>
            <a:endParaRPr b="1" i="1" sz="1350">
              <a:solidFill>
                <a:schemeClr val="dk1"/>
              </a:solidFill>
              <a:latin typeface="DM Sans"/>
              <a:ea typeface="DM Sans"/>
              <a:cs typeface="DM Sans"/>
              <a:sym typeface="DM Sans"/>
            </a:endParaRPr>
          </a:p>
        </p:txBody>
      </p:sp>
      <p:grpSp>
        <p:nvGrpSpPr>
          <p:cNvPr id="2016" name="Google Shape;2016;p254"/>
          <p:cNvGrpSpPr/>
          <p:nvPr/>
        </p:nvGrpSpPr>
        <p:grpSpPr>
          <a:xfrm>
            <a:off x="3744316" y="3944213"/>
            <a:ext cx="445206" cy="558300"/>
            <a:chOff x="3959538" y="4088925"/>
            <a:chExt cx="407325" cy="558300"/>
          </a:xfrm>
        </p:grpSpPr>
        <p:sp>
          <p:nvSpPr>
            <p:cNvPr id="2017" name="Google Shape;2017;p25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18" name="Google Shape;2018;p254"/>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2019" name="Google Shape;2019;p254"/>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2020" name="Google Shape;2020;p254"/>
          <p:cNvGrpSpPr/>
          <p:nvPr/>
        </p:nvGrpSpPr>
        <p:grpSpPr>
          <a:xfrm>
            <a:off x="8289540" y="146660"/>
            <a:ext cx="623188" cy="623188"/>
            <a:chOff x="5323100" y="2467173"/>
            <a:chExt cx="738900" cy="738900"/>
          </a:xfrm>
        </p:grpSpPr>
        <p:sp>
          <p:nvSpPr>
            <p:cNvPr id="2021" name="Google Shape;2021;p25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22" name="Google Shape;2022;p254"/>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pic>
        <p:nvPicPr>
          <p:cNvPr id="2027" name="Google Shape;2027;p255"/>
          <p:cNvPicPr preferRelativeResize="0"/>
          <p:nvPr/>
        </p:nvPicPr>
        <p:blipFill>
          <a:blip r:embed="rId3">
            <a:alphaModFix/>
          </a:blip>
          <a:stretch>
            <a:fillRect/>
          </a:stretch>
        </p:blipFill>
        <p:spPr>
          <a:xfrm>
            <a:off x="174000" y="1686463"/>
            <a:ext cx="4307400" cy="2168422"/>
          </a:xfrm>
          <a:prstGeom prst="rect">
            <a:avLst/>
          </a:prstGeom>
          <a:noFill/>
          <a:ln>
            <a:noFill/>
          </a:ln>
        </p:spPr>
      </p:pic>
      <p:sp>
        <p:nvSpPr>
          <p:cNvPr id="2028" name="Google Shape;2028;p255"/>
          <p:cNvSpPr txBox="1"/>
          <p:nvPr/>
        </p:nvSpPr>
        <p:spPr>
          <a:xfrm>
            <a:off x="4633775" y="1558088"/>
            <a:ext cx="4376400" cy="172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Ahora uniremos el </a:t>
            </a:r>
            <a:r>
              <a:rPr lang="es-419" sz="1350" u="sng">
                <a:solidFill>
                  <a:srgbClr val="83AEFB"/>
                </a:solidFill>
                <a:highlight>
                  <a:schemeClr val="lt1"/>
                </a:highlight>
                <a:latin typeface="DM Sans"/>
                <a:ea typeface="DM Sans"/>
                <a:cs typeface="DM Sans"/>
                <a:sym typeface="DM Sans"/>
                <a:hlinkClick r:id="rId4">
                  <a:extLst>
                    <a:ext uri="{A12FA001-AC4F-418D-AE19-62706E023703}">
                      <ahyp:hlinkClr val="tx"/>
                    </a:ext>
                  </a:extLst>
                </a:hlinkClick>
              </a:rPr>
              <a:t>archivo que detalla la población de Perú</a:t>
            </a:r>
            <a:r>
              <a:rPr lang="es-419" sz="1350">
                <a:solidFill>
                  <a:srgbClr val="83AEFB"/>
                </a:solidFill>
                <a:highlight>
                  <a:schemeClr val="lt1"/>
                </a:highlight>
                <a:latin typeface="DM Sans"/>
                <a:ea typeface="DM Sans"/>
                <a:cs typeface="DM Sans"/>
                <a:sym typeface="DM Sans"/>
              </a:rPr>
              <a:t> </a:t>
            </a:r>
            <a:r>
              <a:rPr lang="es-419" sz="1350">
                <a:solidFill>
                  <a:schemeClr val="dk1"/>
                </a:solidFill>
                <a:highlight>
                  <a:schemeClr val="lt1"/>
                </a:highlight>
                <a:latin typeface="DM Sans"/>
                <a:ea typeface="DM Sans"/>
                <a:cs typeface="DM Sans"/>
                <a:sym typeface="DM Sans"/>
              </a:rPr>
              <a:t>con el que detalla los datos de cada provincia, el cual puedes </a:t>
            </a:r>
            <a:r>
              <a:rPr lang="es-419" sz="1350" u="sng">
                <a:solidFill>
                  <a:srgbClr val="83AEFB"/>
                </a:solidFill>
                <a:highlight>
                  <a:schemeClr val="lt1"/>
                </a:highlight>
                <a:latin typeface="DM Sans"/>
                <a:ea typeface="DM Sans"/>
                <a:cs typeface="DM Sans"/>
                <a:sym typeface="DM Sans"/>
                <a:hlinkClick r:id="rId5">
                  <a:extLst>
                    <a:ext uri="{A12FA001-AC4F-418D-AE19-62706E023703}">
                      <ahyp:hlinkClr val="tx"/>
                    </a:ext>
                  </a:extLst>
                </a:hlinkClick>
              </a:rPr>
              <a:t>descargar acá.</a:t>
            </a:r>
            <a:r>
              <a:rPr lang="es-419" sz="1350">
                <a:solidFill>
                  <a:schemeClr val="dk1"/>
                </a:solidFill>
                <a:highlight>
                  <a:schemeClr val="lt1"/>
                </a:highlight>
                <a:latin typeface="DM Sans"/>
                <a:ea typeface="DM Sans"/>
                <a:cs typeface="DM Sans"/>
                <a:sym typeface="DM Sans"/>
              </a:rPr>
              <a:t>👈 Luego de descargarlo, impórtalo a Power BI y relaciona ambos archivos entre sí.  </a:t>
            </a:r>
            <a:endParaRPr sz="1350">
              <a:solidFill>
                <a:schemeClr val="dk1"/>
              </a:solidFill>
              <a:highlight>
                <a:schemeClr val="lt1"/>
              </a:highlight>
              <a:latin typeface="DM Sans"/>
              <a:ea typeface="DM Sans"/>
              <a:cs typeface="DM Sans"/>
              <a:sym typeface="DM Sans"/>
            </a:endParaRPr>
          </a:p>
        </p:txBody>
      </p:sp>
      <p:sp>
        <p:nvSpPr>
          <p:cNvPr id="2029" name="Google Shape;2029;p255"/>
          <p:cNvSpPr txBox="1"/>
          <p:nvPr/>
        </p:nvSpPr>
        <p:spPr>
          <a:xfrm>
            <a:off x="1842050" y="298150"/>
            <a:ext cx="60690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CARGA DE DATOS III</a:t>
            </a:r>
            <a:endParaRPr b="1" sz="1500">
              <a:latin typeface="DM Sans"/>
              <a:ea typeface="DM Sans"/>
              <a:cs typeface="DM Sans"/>
              <a:sym typeface="DM Sans"/>
            </a:endParaRPr>
          </a:p>
        </p:txBody>
      </p:sp>
      <p:pic>
        <p:nvPicPr>
          <p:cNvPr id="2030" name="Google Shape;2030;p255"/>
          <p:cNvPicPr preferRelativeResize="0"/>
          <p:nvPr/>
        </p:nvPicPr>
        <p:blipFill rotWithShape="1">
          <a:blip r:embed="rId6">
            <a:alphaModFix/>
          </a:blip>
          <a:srcRect b="0" l="0" r="0" t="0"/>
          <a:stretch/>
        </p:blipFill>
        <p:spPr>
          <a:xfrm>
            <a:off x="8390711" y="196650"/>
            <a:ext cx="522014" cy="523200"/>
          </a:xfrm>
          <a:prstGeom prst="rect">
            <a:avLst/>
          </a:prstGeom>
          <a:noFill/>
          <a:ln>
            <a:noFill/>
          </a:ln>
        </p:spPr>
      </p:pic>
      <p:sp>
        <p:nvSpPr>
          <p:cNvPr id="2031" name="Google Shape;2031;p255"/>
          <p:cNvSpPr txBox="1"/>
          <p:nvPr/>
        </p:nvSpPr>
        <p:spPr>
          <a:xfrm>
            <a:off x="4437250" y="3612900"/>
            <a:ext cx="4236600" cy="1049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3:</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Cada fuente de datos cuenta con diccionario y detalles sobre cómo se enlazan los datos entre sí. Cómo analistas debemos estar al tanto de esos detalles. 🕵🏻‍♀️</a:t>
            </a:r>
            <a:endParaRPr b="1" i="1" sz="1350">
              <a:solidFill>
                <a:schemeClr val="dk1"/>
              </a:solidFill>
              <a:latin typeface="DM Sans"/>
              <a:ea typeface="DM Sans"/>
              <a:cs typeface="DM Sans"/>
              <a:sym typeface="DM Sans"/>
            </a:endParaRPr>
          </a:p>
        </p:txBody>
      </p:sp>
      <p:grpSp>
        <p:nvGrpSpPr>
          <p:cNvPr id="2032" name="Google Shape;2032;p255"/>
          <p:cNvGrpSpPr/>
          <p:nvPr/>
        </p:nvGrpSpPr>
        <p:grpSpPr>
          <a:xfrm>
            <a:off x="4227566" y="3944213"/>
            <a:ext cx="445206" cy="558300"/>
            <a:chOff x="3959538" y="4088925"/>
            <a:chExt cx="407325" cy="558300"/>
          </a:xfrm>
        </p:grpSpPr>
        <p:sp>
          <p:nvSpPr>
            <p:cNvPr id="2033" name="Google Shape;2033;p25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4" name="Google Shape;2034;p255"/>
            <p:cNvPicPr preferRelativeResize="0"/>
            <p:nvPr/>
          </p:nvPicPr>
          <p:blipFill rotWithShape="1">
            <a:blip r:embed="rId7">
              <a:alphaModFix/>
            </a:blip>
            <a:srcRect b="11598" l="20899" r="21303" t="9174"/>
            <a:stretch/>
          </p:blipFill>
          <p:spPr>
            <a:xfrm>
              <a:off x="3959538" y="4088925"/>
              <a:ext cx="407325" cy="558300"/>
            </a:xfrm>
            <a:prstGeom prst="rect">
              <a:avLst/>
            </a:prstGeom>
            <a:noFill/>
            <a:ln>
              <a:noFill/>
            </a:ln>
          </p:spPr>
        </p:pic>
      </p:grpSp>
      <p:sp>
        <p:nvSpPr>
          <p:cNvPr id="2035" name="Google Shape;2035;p255"/>
          <p:cNvSpPr/>
          <p:nvPr/>
        </p:nvSpPr>
        <p:spPr>
          <a:xfrm>
            <a:off x="2874300" y="856450"/>
            <a:ext cx="16071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2036" name="Google Shape;2036;p255"/>
          <p:cNvGrpSpPr/>
          <p:nvPr/>
        </p:nvGrpSpPr>
        <p:grpSpPr>
          <a:xfrm>
            <a:off x="8289540" y="146660"/>
            <a:ext cx="623188" cy="623188"/>
            <a:chOff x="5323100" y="2467173"/>
            <a:chExt cx="738900" cy="738900"/>
          </a:xfrm>
        </p:grpSpPr>
        <p:sp>
          <p:nvSpPr>
            <p:cNvPr id="2037" name="Google Shape;2037;p25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38" name="Google Shape;2038;p255"/>
            <p:cNvPicPr preferRelativeResize="0"/>
            <p:nvPr/>
          </p:nvPicPr>
          <p:blipFill>
            <a:blip r:embed="rId8">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256"/>
          <p:cNvSpPr txBox="1"/>
          <p:nvPr/>
        </p:nvSpPr>
        <p:spPr>
          <a:xfrm>
            <a:off x="4732075" y="1419450"/>
            <a:ext cx="3941700" cy="154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Power BI toma una de las dos tablas cargadas y cámbiale el nombre a TABLA_PERU. Luego genera una nueva columna insertando la fecha del día en cada una de las filas. ↪️</a:t>
            </a:r>
            <a:endParaRPr sz="1350">
              <a:solidFill>
                <a:schemeClr val="dk1"/>
              </a:solidFill>
              <a:highlight>
                <a:schemeClr val="lt1"/>
              </a:highlight>
              <a:latin typeface="DM Sans"/>
              <a:ea typeface="DM Sans"/>
              <a:cs typeface="DM Sans"/>
              <a:sym typeface="DM Sans"/>
            </a:endParaRPr>
          </a:p>
        </p:txBody>
      </p:sp>
      <p:pic>
        <p:nvPicPr>
          <p:cNvPr id="2044" name="Google Shape;2044;p256"/>
          <p:cNvPicPr preferRelativeResize="0"/>
          <p:nvPr/>
        </p:nvPicPr>
        <p:blipFill>
          <a:blip r:embed="rId3">
            <a:alphaModFix/>
          </a:blip>
          <a:stretch>
            <a:fillRect/>
          </a:stretch>
        </p:blipFill>
        <p:spPr>
          <a:xfrm>
            <a:off x="264600" y="1487538"/>
            <a:ext cx="4307400" cy="2168422"/>
          </a:xfrm>
          <a:prstGeom prst="rect">
            <a:avLst/>
          </a:prstGeom>
          <a:noFill/>
          <a:ln>
            <a:noFill/>
          </a:ln>
        </p:spPr>
      </p:pic>
      <p:sp>
        <p:nvSpPr>
          <p:cNvPr id="2045" name="Google Shape;2045;p256"/>
          <p:cNvSpPr txBox="1"/>
          <p:nvPr/>
        </p:nvSpPr>
        <p:spPr>
          <a:xfrm>
            <a:off x="382625" y="298150"/>
            <a:ext cx="7581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MODIFICACIÓN DE TABLAS</a:t>
            </a:r>
            <a:endParaRPr b="1" sz="1500">
              <a:latin typeface="DM Sans"/>
              <a:ea typeface="DM Sans"/>
              <a:cs typeface="DM Sans"/>
              <a:sym typeface="DM Sans"/>
            </a:endParaRPr>
          </a:p>
        </p:txBody>
      </p:sp>
      <p:pic>
        <p:nvPicPr>
          <p:cNvPr id="2046" name="Google Shape;2046;p256"/>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047" name="Google Shape;2047;p256"/>
          <p:cNvSpPr txBox="1"/>
          <p:nvPr/>
        </p:nvSpPr>
        <p:spPr>
          <a:xfrm>
            <a:off x="4437250" y="3141275"/>
            <a:ext cx="4236600" cy="13260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4:</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El entorno de trabajo de Power BI es muy similar a las demás herramientas de Microsoft Office. Si has manejado Excel, las funciones de Power BI te resultarán similares. 😁</a:t>
            </a:r>
            <a:endParaRPr b="1" i="1" sz="1350">
              <a:solidFill>
                <a:schemeClr val="dk1"/>
              </a:solidFill>
              <a:latin typeface="DM Sans"/>
              <a:ea typeface="DM Sans"/>
              <a:cs typeface="DM Sans"/>
              <a:sym typeface="DM Sans"/>
            </a:endParaRPr>
          </a:p>
        </p:txBody>
      </p:sp>
      <p:grpSp>
        <p:nvGrpSpPr>
          <p:cNvPr id="2048" name="Google Shape;2048;p256"/>
          <p:cNvGrpSpPr/>
          <p:nvPr/>
        </p:nvGrpSpPr>
        <p:grpSpPr>
          <a:xfrm>
            <a:off x="4200866" y="3563213"/>
            <a:ext cx="445206" cy="558300"/>
            <a:chOff x="3959538" y="4088925"/>
            <a:chExt cx="407325" cy="558300"/>
          </a:xfrm>
        </p:grpSpPr>
        <p:sp>
          <p:nvSpPr>
            <p:cNvPr id="2049" name="Google Shape;2049;p25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50" name="Google Shape;2050;p256"/>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051" name="Google Shape;2051;p256"/>
          <p:cNvSpPr/>
          <p:nvPr/>
        </p:nvSpPr>
        <p:spPr>
          <a:xfrm>
            <a:off x="2874300" y="856450"/>
            <a:ext cx="1697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2052" name="Google Shape;2052;p256"/>
          <p:cNvGrpSpPr/>
          <p:nvPr/>
        </p:nvGrpSpPr>
        <p:grpSpPr>
          <a:xfrm>
            <a:off x="8289540" y="146660"/>
            <a:ext cx="623188" cy="623188"/>
            <a:chOff x="5323100" y="2467173"/>
            <a:chExt cx="738900" cy="738900"/>
          </a:xfrm>
        </p:grpSpPr>
        <p:sp>
          <p:nvSpPr>
            <p:cNvPr id="2053" name="Google Shape;2053;p25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54" name="Google Shape;2054;p256"/>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57"/>
          <p:cNvSpPr txBox="1"/>
          <p:nvPr/>
        </p:nvSpPr>
        <p:spPr>
          <a:xfrm>
            <a:off x="4490375" y="1699088"/>
            <a:ext cx="4183500" cy="166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Power BI posee una galería propia donde cada usuario sube distintos modelos de tableros. Busca la galería en Google y navégala.💻 Encuentra algún diseño que te resulte interesante e identifica algunos de sus componentes. </a:t>
            </a:r>
            <a:endParaRPr sz="1500">
              <a:solidFill>
                <a:schemeClr val="dk1"/>
              </a:solidFill>
              <a:highlight>
                <a:schemeClr val="lt1"/>
              </a:highlight>
              <a:latin typeface="DM Sans"/>
              <a:ea typeface="DM Sans"/>
              <a:cs typeface="DM Sans"/>
              <a:sym typeface="DM Sans"/>
            </a:endParaRPr>
          </a:p>
        </p:txBody>
      </p:sp>
      <p:pic>
        <p:nvPicPr>
          <p:cNvPr id="2060" name="Google Shape;2060;p257"/>
          <p:cNvPicPr preferRelativeResize="0"/>
          <p:nvPr/>
        </p:nvPicPr>
        <p:blipFill>
          <a:blip r:embed="rId3">
            <a:alphaModFix/>
          </a:blip>
          <a:stretch>
            <a:fillRect/>
          </a:stretch>
        </p:blipFill>
        <p:spPr>
          <a:xfrm>
            <a:off x="234300" y="1699102"/>
            <a:ext cx="4183500" cy="2489923"/>
          </a:xfrm>
          <a:prstGeom prst="rect">
            <a:avLst/>
          </a:prstGeom>
          <a:noFill/>
          <a:ln>
            <a:noFill/>
          </a:ln>
        </p:spPr>
      </p:pic>
      <p:sp>
        <p:nvSpPr>
          <p:cNvPr id="2061" name="Google Shape;2061;p257"/>
          <p:cNvSpPr txBox="1"/>
          <p:nvPr/>
        </p:nvSpPr>
        <p:spPr>
          <a:xfrm>
            <a:off x="1847400" y="298150"/>
            <a:ext cx="54492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POWER BI - GALERÍA</a:t>
            </a:r>
            <a:endParaRPr b="1" sz="1500">
              <a:latin typeface="DM Sans"/>
              <a:ea typeface="DM Sans"/>
              <a:cs typeface="DM Sans"/>
              <a:sym typeface="DM Sans"/>
            </a:endParaRPr>
          </a:p>
        </p:txBody>
      </p:sp>
      <p:pic>
        <p:nvPicPr>
          <p:cNvPr id="2062" name="Google Shape;2062;p257"/>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063" name="Google Shape;2063;p257"/>
          <p:cNvSpPr txBox="1"/>
          <p:nvPr/>
        </p:nvSpPr>
        <p:spPr>
          <a:xfrm>
            <a:off x="4672775" y="3784625"/>
            <a:ext cx="4001100" cy="877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1"/>
                </a:solidFill>
                <a:latin typeface="DM Sans"/>
                <a:ea typeface="DM Sans"/>
                <a:cs typeface="DM Sans"/>
                <a:sym typeface="DM Sans"/>
              </a:rPr>
              <a:t>Notas actividad 5:</a:t>
            </a:r>
            <a:endParaRPr b="1" i="1" sz="11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Las galerías sirven para obtener inspiración y buenas prácticas para nuestros diseños. Es un gran lugar donde encontrar ejemplos valiosos.  🌱</a:t>
            </a:r>
            <a:endParaRPr b="1" i="1" sz="1000">
              <a:solidFill>
                <a:schemeClr val="dk1"/>
              </a:solidFill>
              <a:latin typeface="DM Sans"/>
              <a:ea typeface="DM Sans"/>
              <a:cs typeface="DM Sans"/>
              <a:sym typeface="DM Sans"/>
            </a:endParaRPr>
          </a:p>
        </p:txBody>
      </p:sp>
      <p:grpSp>
        <p:nvGrpSpPr>
          <p:cNvPr id="2064" name="Google Shape;2064;p257"/>
          <p:cNvGrpSpPr/>
          <p:nvPr/>
        </p:nvGrpSpPr>
        <p:grpSpPr>
          <a:xfrm>
            <a:off x="4459591" y="3944213"/>
            <a:ext cx="445206" cy="558300"/>
            <a:chOff x="3959538" y="4088925"/>
            <a:chExt cx="407325" cy="558300"/>
          </a:xfrm>
        </p:grpSpPr>
        <p:sp>
          <p:nvSpPr>
            <p:cNvPr id="2065" name="Google Shape;2065;p257"/>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66" name="Google Shape;2066;p257"/>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067" name="Google Shape;2067;p257"/>
          <p:cNvSpPr/>
          <p:nvPr/>
        </p:nvSpPr>
        <p:spPr>
          <a:xfrm>
            <a:off x="2874300" y="856450"/>
            <a:ext cx="1697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2068" name="Google Shape;2068;p257"/>
          <p:cNvGrpSpPr/>
          <p:nvPr/>
        </p:nvGrpSpPr>
        <p:grpSpPr>
          <a:xfrm>
            <a:off x="8289540" y="146660"/>
            <a:ext cx="623188" cy="623188"/>
            <a:chOff x="5323100" y="2467173"/>
            <a:chExt cx="738900" cy="738900"/>
          </a:xfrm>
        </p:grpSpPr>
        <p:sp>
          <p:nvSpPr>
            <p:cNvPr id="2069" name="Google Shape;2069;p25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70" name="Google Shape;2070;p257"/>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05"/>
          <p:cNvSpPr txBox="1"/>
          <p:nvPr/>
        </p:nvSpPr>
        <p:spPr>
          <a:xfrm>
            <a:off x="1461300" y="2202300"/>
            <a:ext cx="62214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SUBLENGUAJE SQL DDL</a:t>
            </a:r>
            <a:endParaRPr b="1" sz="4000">
              <a:solidFill>
                <a:srgbClr val="12121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459" name="Google Shape;459;p10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a:t>
            </a:r>
            <a:r>
              <a:rPr lang="es-419" sz="1800">
                <a:solidFill>
                  <a:schemeClr val="dk1"/>
                </a:solidFill>
                <a:latin typeface="DM Sans"/>
                <a:ea typeface="DM Sans"/>
                <a:cs typeface="DM Sans"/>
                <a:sym typeface="DM Sans"/>
              </a:rPr>
              <a:t>4</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58"/>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79" name="Shape 2079"/>
        <p:cNvGrpSpPr/>
        <p:nvPr/>
      </p:nvGrpSpPr>
      <p:grpSpPr>
        <a:xfrm>
          <a:off x="0" y="0"/>
          <a:ext cx="0" cy="0"/>
          <a:chOff x="0" y="0"/>
          <a:chExt cx="0" cy="0"/>
        </a:xfrm>
      </p:grpSpPr>
      <p:pic>
        <p:nvPicPr>
          <p:cNvPr id="2080" name="Google Shape;2080;p259"/>
          <p:cNvPicPr preferRelativeResize="0"/>
          <p:nvPr/>
        </p:nvPicPr>
        <p:blipFill>
          <a:blip r:embed="rId3">
            <a:alphaModFix/>
          </a:blip>
          <a:stretch>
            <a:fillRect/>
          </a:stretch>
        </p:blipFill>
        <p:spPr>
          <a:xfrm>
            <a:off x="317475" y="1459825"/>
            <a:ext cx="4325276" cy="3051425"/>
          </a:xfrm>
          <a:prstGeom prst="rect">
            <a:avLst/>
          </a:prstGeom>
          <a:noFill/>
          <a:ln>
            <a:noFill/>
          </a:ln>
        </p:spPr>
      </p:pic>
      <p:sp>
        <p:nvSpPr>
          <p:cNvPr id="2081" name="Google Shape;2081;p259"/>
          <p:cNvSpPr txBox="1"/>
          <p:nvPr/>
        </p:nvSpPr>
        <p:spPr>
          <a:xfrm>
            <a:off x="4724500" y="1369875"/>
            <a:ext cx="4245600" cy="344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Presionando sobre el ícono resaltado de la izquierda, podrás hacer un análisis visual de los datos recién importados. Es importante revisar que los datos hayan sido correctamente cargados.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Ahora miremos el campo EDAD-ANIO. Hay mezcla de datos numéricos con datos de rango y hasta con símbolos. La edad, que podríamos pensar es un dato numérico, en este conjunto de datos no lo es.🙄 Incluso en el diccionario de datos está definido como un campo VARCHAR de 5, es decir, caracteres variables de una longitud máxima de 5.</a:t>
            </a:r>
            <a:endParaRPr sz="1350">
              <a:solidFill>
                <a:schemeClr val="dk1"/>
              </a:solidFill>
              <a:highlight>
                <a:schemeClr val="lt1"/>
              </a:highlight>
              <a:latin typeface="DM Sans"/>
              <a:ea typeface="DM Sans"/>
              <a:cs typeface="DM Sans"/>
              <a:sym typeface="DM Sans"/>
            </a:endParaRPr>
          </a:p>
        </p:txBody>
      </p:sp>
      <p:cxnSp>
        <p:nvCxnSpPr>
          <p:cNvPr id="2082" name="Google Shape;2082;p259"/>
          <p:cNvCxnSpPr/>
          <p:nvPr/>
        </p:nvCxnSpPr>
        <p:spPr>
          <a:xfrm flipH="1" rot="10800000">
            <a:off x="102975" y="1929125"/>
            <a:ext cx="214500" cy="1029600"/>
          </a:xfrm>
          <a:prstGeom prst="straightConnector1">
            <a:avLst/>
          </a:prstGeom>
          <a:noFill/>
          <a:ln cap="flat" cmpd="sng" w="19050">
            <a:solidFill>
              <a:srgbClr val="666666"/>
            </a:solidFill>
            <a:prstDash val="solid"/>
            <a:round/>
            <a:headEnd len="med" w="med" type="none"/>
            <a:tailEnd len="med" w="med" type="triangle"/>
          </a:ln>
        </p:spPr>
      </p:cxnSp>
      <p:sp>
        <p:nvSpPr>
          <p:cNvPr id="2083" name="Google Shape;2083;p259"/>
          <p:cNvSpPr/>
          <p:nvPr/>
        </p:nvSpPr>
        <p:spPr>
          <a:xfrm>
            <a:off x="2625150" y="856450"/>
            <a:ext cx="32304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Carga de datos I</a:t>
            </a:r>
            <a:endParaRPr b="1">
              <a:solidFill>
                <a:schemeClr val="lt1"/>
              </a:solidFill>
              <a:latin typeface="DM Sans"/>
              <a:ea typeface="DM Sans"/>
              <a:cs typeface="DM Sans"/>
              <a:sym typeface="DM Sans"/>
            </a:endParaRPr>
          </a:p>
        </p:txBody>
      </p:sp>
      <p:cxnSp>
        <p:nvCxnSpPr>
          <p:cNvPr id="2084" name="Google Shape;2084;p259"/>
          <p:cNvCxnSpPr>
            <a:stCxn id="2081" idx="1"/>
          </p:cNvCxnSpPr>
          <p:nvPr/>
        </p:nvCxnSpPr>
        <p:spPr>
          <a:xfrm rot="10800000">
            <a:off x="3628900" y="2386275"/>
            <a:ext cx="1095600" cy="706200"/>
          </a:xfrm>
          <a:prstGeom prst="bentConnector3">
            <a:avLst>
              <a:gd fmla="val 50000" name="adj1"/>
            </a:avLst>
          </a:prstGeom>
          <a:noFill/>
          <a:ln cap="flat" cmpd="sng" w="19050">
            <a:solidFill>
              <a:schemeClr val="dk2"/>
            </a:solidFill>
            <a:prstDash val="solid"/>
            <a:round/>
            <a:headEnd len="med" w="med" type="none"/>
            <a:tailEnd len="med" w="med" type="triangle"/>
          </a:ln>
        </p:spPr>
      </p:cxnSp>
      <p:sp>
        <p:nvSpPr>
          <p:cNvPr id="2085" name="Google Shape;2085;p25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9" name="Shape 2089"/>
        <p:cNvGrpSpPr/>
        <p:nvPr/>
      </p:nvGrpSpPr>
      <p:grpSpPr>
        <a:xfrm>
          <a:off x="0" y="0"/>
          <a:ext cx="0" cy="0"/>
          <a:chOff x="0" y="0"/>
          <a:chExt cx="0" cy="0"/>
        </a:xfrm>
      </p:grpSpPr>
      <p:pic>
        <p:nvPicPr>
          <p:cNvPr id="2090" name="Google Shape;2090;p260"/>
          <p:cNvPicPr preferRelativeResize="0"/>
          <p:nvPr/>
        </p:nvPicPr>
        <p:blipFill>
          <a:blip r:embed="rId3">
            <a:alphaModFix/>
          </a:blip>
          <a:stretch>
            <a:fillRect/>
          </a:stretch>
        </p:blipFill>
        <p:spPr>
          <a:xfrm>
            <a:off x="1046400" y="1685113"/>
            <a:ext cx="3385975" cy="3226855"/>
          </a:xfrm>
          <a:prstGeom prst="rect">
            <a:avLst/>
          </a:prstGeom>
          <a:noFill/>
          <a:ln>
            <a:noFill/>
          </a:ln>
        </p:spPr>
      </p:pic>
      <p:pic>
        <p:nvPicPr>
          <p:cNvPr id="2091" name="Google Shape;2091;p260"/>
          <p:cNvPicPr preferRelativeResize="0"/>
          <p:nvPr/>
        </p:nvPicPr>
        <p:blipFill>
          <a:blip r:embed="rId4">
            <a:alphaModFix/>
          </a:blip>
          <a:stretch>
            <a:fillRect/>
          </a:stretch>
        </p:blipFill>
        <p:spPr>
          <a:xfrm>
            <a:off x="130053" y="1050339"/>
            <a:ext cx="1215175" cy="1496824"/>
          </a:xfrm>
          <a:prstGeom prst="rect">
            <a:avLst/>
          </a:prstGeom>
          <a:noFill/>
          <a:ln>
            <a:noFill/>
          </a:ln>
        </p:spPr>
      </p:pic>
      <p:sp>
        <p:nvSpPr>
          <p:cNvPr id="2092" name="Google Shape;2092;p260"/>
          <p:cNvSpPr txBox="1"/>
          <p:nvPr/>
        </p:nvSpPr>
        <p:spPr>
          <a:xfrm>
            <a:off x="4572000" y="1425100"/>
            <a:ext cx="4156800" cy="3226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Presionando sobre el ícono resaltado de la izquierda 🖱️ podrás acceder al panel de “Campos”. </a:t>
            </a:r>
            <a:endParaRPr sz="1350">
              <a:solidFill>
                <a:schemeClr val="dk1"/>
              </a:solidFill>
              <a:highlight>
                <a:schemeClr val="lt1"/>
              </a:highlight>
              <a:latin typeface="DM Sans"/>
              <a:ea typeface="DM Sans"/>
              <a:cs typeface="DM Sans"/>
              <a:sym typeface="DM Sans"/>
            </a:endParaRPr>
          </a:p>
          <a:p>
            <a:pPr indent="0" lvl="0" marL="0" rtl="0" algn="just">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Una vez allí, notarás que con el signo de sumatoria se marcan 3 medidas (Cantidad, Ubigeo_inei y Ubigeo_reniec). El resto son todas dimensiones. Ahora bien, “Cantidad” es una medida, pero las dos “Ubigeo” corresponden a campos clave, son dimensiones pero Power BI detecta números en su contenido e interpreta que son medidas. Debemos cambiar esto antes de proseguir con nuestro trabajo. ⚙️</a:t>
            </a:r>
            <a:endParaRPr sz="1350">
              <a:solidFill>
                <a:schemeClr val="dk1"/>
              </a:solidFill>
              <a:highlight>
                <a:schemeClr val="lt1"/>
              </a:highlight>
              <a:latin typeface="DM Sans"/>
              <a:ea typeface="DM Sans"/>
              <a:cs typeface="DM Sans"/>
              <a:sym typeface="DM Sans"/>
            </a:endParaRPr>
          </a:p>
        </p:txBody>
      </p:sp>
      <p:cxnSp>
        <p:nvCxnSpPr>
          <p:cNvPr id="2093" name="Google Shape;2093;p260"/>
          <p:cNvCxnSpPr/>
          <p:nvPr/>
        </p:nvCxnSpPr>
        <p:spPr>
          <a:xfrm flipH="1" rot="10800000">
            <a:off x="130050" y="1972800"/>
            <a:ext cx="95100" cy="1078500"/>
          </a:xfrm>
          <a:prstGeom prst="straightConnector1">
            <a:avLst/>
          </a:prstGeom>
          <a:noFill/>
          <a:ln cap="flat" cmpd="sng" w="28575">
            <a:solidFill>
              <a:srgbClr val="666666"/>
            </a:solidFill>
            <a:prstDash val="solid"/>
            <a:round/>
            <a:headEnd len="med" w="med" type="none"/>
            <a:tailEnd len="med" w="med" type="triangle"/>
          </a:ln>
        </p:spPr>
      </p:cxnSp>
      <p:cxnSp>
        <p:nvCxnSpPr>
          <p:cNvPr id="2094" name="Google Shape;2094;p260"/>
          <p:cNvCxnSpPr/>
          <p:nvPr/>
        </p:nvCxnSpPr>
        <p:spPr>
          <a:xfrm flipH="1" rot="10800000">
            <a:off x="2610475" y="2871113"/>
            <a:ext cx="557700" cy="619500"/>
          </a:xfrm>
          <a:prstGeom prst="straightConnector1">
            <a:avLst/>
          </a:prstGeom>
          <a:noFill/>
          <a:ln cap="flat" cmpd="sng" w="28575">
            <a:solidFill>
              <a:srgbClr val="666666"/>
            </a:solidFill>
            <a:prstDash val="solid"/>
            <a:round/>
            <a:headEnd len="med" w="med" type="none"/>
            <a:tailEnd len="med" w="med" type="triangle"/>
          </a:ln>
        </p:spPr>
      </p:cxnSp>
      <p:cxnSp>
        <p:nvCxnSpPr>
          <p:cNvPr id="2095" name="Google Shape;2095;p260"/>
          <p:cNvCxnSpPr/>
          <p:nvPr/>
        </p:nvCxnSpPr>
        <p:spPr>
          <a:xfrm flipH="1" rot="10800000">
            <a:off x="2610475" y="4153338"/>
            <a:ext cx="557700" cy="619500"/>
          </a:xfrm>
          <a:prstGeom prst="straightConnector1">
            <a:avLst/>
          </a:prstGeom>
          <a:noFill/>
          <a:ln cap="flat" cmpd="sng" w="28575">
            <a:solidFill>
              <a:srgbClr val="666666"/>
            </a:solidFill>
            <a:prstDash val="solid"/>
            <a:round/>
            <a:headEnd len="med" w="med" type="none"/>
            <a:tailEnd len="med" w="med" type="triangle"/>
          </a:ln>
        </p:spPr>
      </p:cxnSp>
      <p:cxnSp>
        <p:nvCxnSpPr>
          <p:cNvPr id="2096" name="Google Shape;2096;p260"/>
          <p:cNvCxnSpPr/>
          <p:nvPr/>
        </p:nvCxnSpPr>
        <p:spPr>
          <a:xfrm flipH="1" rot="10800000">
            <a:off x="3081425" y="4420113"/>
            <a:ext cx="317100" cy="471000"/>
          </a:xfrm>
          <a:prstGeom prst="straightConnector1">
            <a:avLst/>
          </a:prstGeom>
          <a:noFill/>
          <a:ln cap="flat" cmpd="sng" w="28575">
            <a:solidFill>
              <a:srgbClr val="666666"/>
            </a:solidFill>
            <a:prstDash val="solid"/>
            <a:round/>
            <a:headEnd len="med" w="med" type="none"/>
            <a:tailEnd len="med" w="med" type="triangle"/>
          </a:ln>
        </p:spPr>
      </p:cxnSp>
      <p:sp>
        <p:nvSpPr>
          <p:cNvPr id="2097" name="Google Shape;2097;p260"/>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Carga de datos II</a:t>
            </a:r>
            <a:endParaRPr b="1">
              <a:solidFill>
                <a:schemeClr val="lt1"/>
              </a:solidFill>
              <a:latin typeface="DM Sans"/>
              <a:ea typeface="DM Sans"/>
              <a:cs typeface="DM Sans"/>
              <a:sym typeface="DM Sans"/>
            </a:endParaRPr>
          </a:p>
        </p:txBody>
      </p:sp>
      <p:sp>
        <p:nvSpPr>
          <p:cNvPr id="2098" name="Google Shape;2098;p26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02" name="Shape 2102"/>
        <p:cNvGrpSpPr/>
        <p:nvPr/>
      </p:nvGrpSpPr>
      <p:grpSpPr>
        <a:xfrm>
          <a:off x="0" y="0"/>
          <a:ext cx="0" cy="0"/>
          <a:chOff x="0" y="0"/>
          <a:chExt cx="0" cy="0"/>
        </a:xfrm>
      </p:grpSpPr>
      <p:pic>
        <p:nvPicPr>
          <p:cNvPr id="2103" name="Google Shape;2103;p261"/>
          <p:cNvPicPr preferRelativeResize="0"/>
          <p:nvPr/>
        </p:nvPicPr>
        <p:blipFill>
          <a:blip r:embed="rId3">
            <a:alphaModFix/>
          </a:blip>
          <a:stretch>
            <a:fillRect/>
          </a:stretch>
        </p:blipFill>
        <p:spPr>
          <a:xfrm>
            <a:off x="396130" y="1354350"/>
            <a:ext cx="3571280" cy="975646"/>
          </a:xfrm>
          <a:prstGeom prst="rect">
            <a:avLst/>
          </a:prstGeom>
          <a:noFill/>
          <a:ln>
            <a:noFill/>
          </a:ln>
        </p:spPr>
      </p:pic>
      <p:pic>
        <p:nvPicPr>
          <p:cNvPr id="2104" name="Google Shape;2104;p261"/>
          <p:cNvPicPr preferRelativeResize="0"/>
          <p:nvPr/>
        </p:nvPicPr>
        <p:blipFill rotWithShape="1">
          <a:blip r:embed="rId4">
            <a:alphaModFix/>
          </a:blip>
          <a:srcRect b="0" l="37410" r="0" t="0"/>
          <a:stretch/>
        </p:blipFill>
        <p:spPr>
          <a:xfrm>
            <a:off x="396129" y="2474319"/>
            <a:ext cx="3110484" cy="2417056"/>
          </a:xfrm>
          <a:prstGeom prst="rect">
            <a:avLst/>
          </a:prstGeom>
          <a:noFill/>
          <a:ln>
            <a:noFill/>
          </a:ln>
        </p:spPr>
      </p:pic>
      <p:sp>
        <p:nvSpPr>
          <p:cNvPr id="2105" name="Google Shape;2105;p261"/>
          <p:cNvSpPr txBox="1"/>
          <p:nvPr/>
        </p:nvSpPr>
        <p:spPr>
          <a:xfrm>
            <a:off x="5239300" y="1620800"/>
            <a:ext cx="3571200" cy="27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Presionando sobre el ícono “Modelo” podemos Administrar Relaciones. Esto nos permite relacionar ambos conjuntos de datos cargados. Debemos seleccionar el campo que une una tabla con la otra (clave foránea) de forma tal que se genere la relación. Una vez hecho esto el diagrama mostrará la conexión creada. Siempre revisen el diccionario de datos para saber cómo unir los datos. </a:t>
            </a:r>
            <a:endParaRPr sz="1350">
              <a:solidFill>
                <a:schemeClr val="dk1"/>
              </a:solidFill>
              <a:highlight>
                <a:schemeClr val="lt1"/>
              </a:highlight>
              <a:latin typeface="DM Sans"/>
              <a:ea typeface="DM Sans"/>
              <a:cs typeface="DM Sans"/>
              <a:sym typeface="DM Sans"/>
            </a:endParaRPr>
          </a:p>
        </p:txBody>
      </p:sp>
      <p:cxnSp>
        <p:nvCxnSpPr>
          <p:cNvPr id="2106" name="Google Shape;2106;p261"/>
          <p:cNvCxnSpPr/>
          <p:nvPr/>
        </p:nvCxnSpPr>
        <p:spPr>
          <a:xfrm rot="10800000">
            <a:off x="845924" y="3426859"/>
            <a:ext cx="157800" cy="383700"/>
          </a:xfrm>
          <a:prstGeom prst="straightConnector1">
            <a:avLst/>
          </a:prstGeom>
          <a:noFill/>
          <a:ln cap="flat" cmpd="sng" w="19050">
            <a:solidFill>
              <a:srgbClr val="666666"/>
            </a:solidFill>
            <a:prstDash val="solid"/>
            <a:round/>
            <a:headEnd len="med" w="med" type="none"/>
            <a:tailEnd len="med" w="med" type="triangle"/>
          </a:ln>
        </p:spPr>
      </p:cxnSp>
      <p:cxnSp>
        <p:nvCxnSpPr>
          <p:cNvPr id="2107" name="Google Shape;2107;p261"/>
          <p:cNvCxnSpPr/>
          <p:nvPr/>
        </p:nvCxnSpPr>
        <p:spPr>
          <a:xfrm flipH="1" rot="10800000">
            <a:off x="206677" y="2248620"/>
            <a:ext cx="217800" cy="356700"/>
          </a:xfrm>
          <a:prstGeom prst="straightConnector1">
            <a:avLst/>
          </a:prstGeom>
          <a:noFill/>
          <a:ln cap="flat" cmpd="sng" w="19050">
            <a:solidFill>
              <a:srgbClr val="666666"/>
            </a:solidFill>
            <a:prstDash val="solid"/>
            <a:round/>
            <a:headEnd len="med" w="med" type="none"/>
            <a:tailEnd len="med" w="med" type="triangle"/>
          </a:ln>
        </p:spPr>
      </p:cxnSp>
      <p:pic>
        <p:nvPicPr>
          <p:cNvPr id="2108" name="Google Shape;2108;p261"/>
          <p:cNvPicPr preferRelativeResize="0"/>
          <p:nvPr/>
        </p:nvPicPr>
        <p:blipFill>
          <a:blip r:embed="rId5">
            <a:alphaModFix/>
          </a:blip>
          <a:stretch>
            <a:fillRect/>
          </a:stretch>
        </p:blipFill>
        <p:spPr>
          <a:xfrm>
            <a:off x="2453369" y="2571742"/>
            <a:ext cx="2581731" cy="1855621"/>
          </a:xfrm>
          <a:prstGeom prst="rect">
            <a:avLst/>
          </a:prstGeom>
          <a:noFill/>
          <a:ln>
            <a:noFill/>
          </a:ln>
        </p:spPr>
      </p:pic>
      <p:cxnSp>
        <p:nvCxnSpPr>
          <p:cNvPr id="2109" name="Google Shape;2109;p261"/>
          <p:cNvCxnSpPr/>
          <p:nvPr/>
        </p:nvCxnSpPr>
        <p:spPr>
          <a:xfrm flipH="1" rot="10800000">
            <a:off x="3549604" y="3685735"/>
            <a:ext cx="208500" cy="656400"/>
          </a:xfrm>
          <a:prstGeom prst="straightConnector1">
            <a:avLst/>
          </a:prstGeom>
          <a:noFill/>
          <a:ln cap="flat" cmpd="sng" w="19050">
            <a:solidFill>
              <a:srgbClr val="666666"/>
            </a:solidFill>
            <a:prstDash val="solid"/>
            <a:round/>
            <a:headEnd len="med" w="med" type="none"/>
            <a:tailEnd len="med" w="med" type="triangle"/>
          </a:ln>
        </p:spPr>
      </p:cxnSp>
      <p:pic>
        <p:nvPicPr>
          <p:cNvPr id="2110" name="Google Shape;2110;p261"/>
          <p:cNvPicPr preferRelativeResize="0"/>
          <p:nvPr/>
        </p:nvPicPr>
        <p:blipFill rotWithShape="1">
          <a:blip r:embed="rId6">
            <a:alphaModFix/>
          </a:blip>
          <a:srcRect b="83601" l="-51454" r="134209" t="-17149"/>
          <a:stretch/>
        </p:blipFill>
        <p:spPr>
          <a:xfrm>
            <a:off x="178225" y="1564754"/>
            <a:ext cx="667680" cy="927059"/>
          </a:xfrm>
          <a:prstGeom prst="rect">
            <a:avLst/>
          </a:prstGeom>
          <a:noFill/>
          <a:ln>
            <a:noFill/>
          </a:ln>
        </p:spPr>
      </p:pic>
      <p:cxnSp>
        <p:nvCxnSpPr>
          <p:cNvPr id="2111" name="Google Shape;2111;p261"/>
          <p:cNvCxnSpPr/>
          <p:nvPr/>
        </p:nvCxnSpPr>
        <p:spPr>
          <a:xfrm flipH="1" rot="10800000">
            <a:off x="3787156" y="1761739"/>
            <a:ext cx="28200" cy="639000"/>
          </a:xfrm>
          <a:prstGeom prst="straightConnector1">
            <a:avLst/>
          </a:prstGeom>
          <a:noFill/>
          <a:ln cap="flat" cmpd="sng" w="19050">
            <a:solidFill>
              <a:srgbClr val="666666"/>
            </a:solidFill>
            <a:prstDash val="solid"/>
            <a:round/>
            <a:headEnd len="med" w="med" type="none"/>
            <a:tailEnd len="med" w="med" type="triangle"/>
          </a:ln>
        </p:spPr>
      </p:cxnSp>
      <p:sp>
        <p:nvSpPr>
          <p:cNvPr id="2112" name="Google Shape;2112;p261"/>
          <p:cNvSpPr/>
          <p:nvPr/>
        </p:nvSpPr>
        <p:spPr>
          <a:xfrm>
            <a:off x="2987250" y="856450"/>
            <a:ext cx="33309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7">
                  <a:extLst>
                    <a:ext uri="{A12FA001-AC4F-418D-AE19-62706E023703}">
                      <ahyp:hlinkClr val="tx"/>
                    </a:ext>
                  </a:extLst>
                </a:hlinkClick>
              </a:rPr>
              <a:t>Carga de datos III</a:t>
            </a:r>
            <a:endParaRPr b="1">
              <a:solidFill>
                <a:schemeClr val="lt1"/>
              </a:solidFill>
              <a:latin typeface="DM Sans"/>
              <a:ea typeface="DM Sans"/>
              <a:cs typeface="DM Sans"/>
              <a:sym typeface="DM Sans"/>
            </a:endParaRPr>
          </a:p>
        </p:txBody>
      </p:sp>
      <p:sp>
        <p:nvSpPr>
          <p:cNvPr id="2113" name="Google Shape;2113;p261"/>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17" name="Shape 2117"/>
        <p:cNvGrpSpPr/>
        <p:nvPr/>
      </p:nvGrpSpPr>
      <p:grpSpPr>
        <a:xfrm>
          <a:off x="0" y="0"/>
          <a:ext cx="0" cy="0"/>
          <a:chOff x="0" y="0"/>
          <a:chExt cx="0" cy="0"/>
        </a:xfrm>
      </p:grpSpPr>
      <p:pic>
        <p:nvPicPr>
          <p:cNvPr id="2118" name="Google Shape;2118;p262"/>
          <p:cNvPicPr preferRelativeResize="0"/>
          <p:nvPr/>
        </p:nvPicPr>
        <p:blipFill>
          <a:blip r:embed="rId3">
            <a:alphaModFix/>
          </a:blip>
          <a:stretch>
            <a:fillRect/>
          </a:stretch>
        </p:blipFill>
        <p:spPr>
          <a:xfrm>
            <a:off x="957267" y="1484337"/>
            <a:ext cx="7259409" cy="2993626"/>
          </a:xfrm>
          <a:prstGeom prst="rect">
            <a:avLst/>
          </a:prstGeom>
          <a:noFill/>
          <a:ln>
            <a:noFill/>
          </a:ln>
        </p:spPr>
      </p:pic>
      <p:sp>
        <p:nvSpPr>
          <p:cNvPr id="2119" name="Google Shape;2119;p262"/>
          <p:cNvSpPr txBox="1"/>
          <p:nvPr/>
        </p:nvSpPr>
        <p:spPr>
          <a:xfrm>
            <a:off x="325675" y="3442200"/>
            <a:ext cx="4865100" cy="146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Haciendo clic en el botón derecho sobre el nombre de la tabla aparecerá el menú donde podremos cambiar el nombre de la misma y agregar una columna.👏 Al crear una nueva columna deberemos ingresar la fórmula TODAY() para generar la fecha del día.   </a:t>
            </a:r>
            <a:endParaRPr sz="1350">
              <a:solidFill>
                <a:schemeClr val="dk1"/>
              </a:solidFill>
              <a:highlight>
                <a:schemeClr val="lt1"/>
              </a:highlight>
              <a:latin typeface="DM Sans"/>
              <a:ea typeface="DM Sans"/>
              <a:cs typeface="DM Sans"/>
              <a:sym typeface="DM Sans"/>
            </a:endParaRPr>
          </a:p>
        </p:txBody>
      </p:sp>
      <p:pic>
        <p:nvPicPr>
          <p:cNvPr id="2120" name="Google Shape;2120;p262"/>
          <p:cNvPicPr preferRelativeResize="0"/>
          <p:nvPr/>
        </p:nvPicPr>
        <p:blipFill rotWithShape="1">
          <a:blip r:embed="rId4">
            <a:alphaModFix/>
          </a:blip>
          <a:srcRect b="83601" l="-51454" r="134209" t="-17149"/>
          <a:stretch/>
        </p:blipFill>
        <p:spPr>
          <a:xfrm>
            <a:off x="927300" y="1535435"/>
            <a:ext cx="679614" cy="943629"/>
          </a:xfrm>
          <a:prstGeom prst="rect">
            <a:avLst/>
          </a:prstGeom>
          <a:noFill/>
          <a:ln>
            <a:noFill/>
          </a:ln>
        </p:spPr>
      </p:pic>
      <p:cxnSp>
        <p:nvCxnSpPr>
          <p:cNvPr id="2121" name="Google Shape;2121;p262"/>
          <p:cNvCxnSpPr/>
          <p:nvPr/>
        </p:nvCxnSpPr>
        <p:spPr>
          <a:xfrm flipH="1" rot="10800000">
            <a:off x="6689550" y="2571750"/>
            <a:ext cx="465300" cy="300900"/>
          </a:xfrm>
          <a:prstGeom prst="straightConnector1">
            <a:avLst/>
          </a:prstGeom>
          <a:noFill/>
          <a:ln cap="flat" cmpd="sng" w="19050">
            <a:solidFill>
              <a:srgbClr val="666666"/>
            </a:solidFill>
            <a:prstDash val="solid"/>
            <a:round/>
            <a:headEnd len="med" w="med" type="none"/>
            <a:tailEnd len="med" w="med" type="triangle"/>
          </a:ln>
        </p:spPr>
      </p:cxnSp>
      <p:cxnSp>
        <p:nvCxnSpPr>
          <p:cNvPr id="2122" name="Google Shape;2122;p262"/>
          <p:cNvCxnSpPr/>
          <p:nvPr/>
        </p:nvCxnSpPr>
        <p:spPr>
          <a:xfrm flipH="1" rot="10800000">
            <a:off x="1210586" y="1810963"/>
            <a:ext cx="212400" cy="668100"/>
          </a:xfrm>
          <a:prstGeom prst="straightConnector1">
            <a:avLst/>
          </a:prstGeom>
          <a:noFill/>
          <a:ln cap="flat" cmpd="sng" w="19050">
            <a:solidFill>
              <a:srgbClr val="666666"/>
            </a:solidFill>
            <a:prstDash val="solid"/>
            <a:round/>
            <a:headEnd len="med" w="med" type="none"/>
            <a:tailEnd len="med" w="med" type="triangle"/>
          </a:ln>
        </p:spPr>
      </p:cxnSp>
      <p:cxnSp>
        <p:nvCxnSpPr>
          <p:cNvPr id="2123" name="Google Shape;2123;p262"/>
          <p:cNvCxnSpPr/>
          <p:nvPr/>
        </p:nvCxnSpPr>
        <p:spPr>
          <a:xfrm flipH="1" rot="10800000">
            <a:off x="6701850" y="3260250"/>
            <a:ext cx="440700" cy="284700"/>
          </a:xfrm>
          <a:prstGeom prst="straightConnector1">
            <a:avLst/>
          </a:prstGeom>
          <a:noFill/>
          <a:ln cap="flat" cmpd="sng" w="19050">
            <a:solidFill>
              <a:srgbClr val="666666"/>
            </a:solidFill>
            <a:prstDash val="solid"/>
            <a:round/>
            <a:headEnd len="med" w="med" type="none"/>
            <a:tailEnd len="med" w="med" type="triangle"/>
          </a:ln>
        </p:spPr>
      </p:cxnSp>
      <p:sp>
        <p:nvSpPr>
          <p:cNvPr id="2124" name="Google Shape;2124;p262"/>
          <p:cNvSpPr/>
          <p:nvPr/>
        </p:nvSpPr>
        <p:spPr>
          <a:xfrm>
            <a:off x="2625150" y="856450"/>
            <a:ext cx="3893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Modificación de tablas</a:t>
            </a:r>
            <a:endParaRPr b="1">
              <a:solidFill>
                <a:schemeClr val="lt1"/>
              </a:solidFill>
              <a:latin typeface="DM Sans"/>
              <a:ea typeface="DM Sans"/>
              <a:cs typeface="DM Sans"/>
              <a:sym typeface="DM Sans"/>
            </a:endParaRPr>
          </a:p>
        </p:txBody>
      </p:sp>
      <p:sp>
        <p:nvSpPr>
          <p:cNvPr id="2125" name="Google Shape;2125;p262"/>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29" name="Shape 2129"/>
        <p:cNvGrpSpPr/>
        <p:nvPr/>
      </p:nvGrpSpPr>
      <p:grpSpPr>
        <a:xfrm>
          <a:off x="0" y="0"/>
          <a:ext cx="0" cy="0"/>
          <a:chOff x="0" y="0"/>
          <a:chExt cx="0" cy="0"/>
        </a:xfrm>
      </p:grpSpPr>
      <p:sp>
        <p:nvSpPr>
          <p:cNvPr id="2130" name="Google Shape;2130;p263"/>
          <p:cNvSpPr txBox="1"/>
          <p:nvPr/>
        </p:nvSpPr>
        <p:spPr>
          <a:xfrm>
            <a:off x="5690350" y="1397249"/>
            <a:ext cx="3194400" cy="329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highlight>
                  <a:schemeClr val="lt1"/>
                </a:highlight>
                <a:latin typeface="DM Sans"/>
                <a:ea typeface="DM Sans"/>
                <a:cs typeface="DM Sans"/>
                <a:sym typeface="DM Sans"/>
              </a:rPr>
              <a:t>Hay miles de ejemplos disponibles, no obstante, el que seleccionamos para mostrarte está muy completo porque presenta casi todos los componentes vistos: 👍🏼 mapas, gráficos, indicadores, filtros. Adicional nota la paleta de colores definida, siempre siguen la misma gama. La fuente se respeta, se mantienen los tamaños. Hay armonía entre todas las partes del tablero. 🙌</a:t>
            </a:r>
            <a:endParaRPr>
              <a:solidFill>
                <a:schemeClr val="dk1"/>
              </a:solidFill>
              <a:highlight>
                <a:schemeClr val="lt1"/>
              </a:highlight>
              <a:latin typeface="DM Sans"/>
              <a:ea typeface="DM Sans"/>
              <a:cs typeface="DM Sans"/>
              <a:sym typeface="DM Sans"/>
            </a:endParaRPr>
          </a:p>
        </p:txBody>
      </p:sp>
      <p:pic>
        <p:nvPicPr>
          <p:cNvPr id="2131" name="Google Shape;2131;p263"/>
          <p:cNvPicPr preferRelativeResize="0"/>
          <p:nvPr/>
        </p:nvPicPr>
        <p:blipFill rotWithShape="1">
          <a:blip r:embed="rId3">
            <a:alphaModFix/>
          </a:blip>
          <a:srcRect b="83601" l="-51454" r="134209" t="-17149"/>
          <a:stretch/>
        </p:blipFill>
        <p:spPr>
          <a:xfrm>
            <a:off x="251950" y="1032750"/>
            <a:ext cx="776750" cy="1078500"/>
          </a:xfrm>
          <a:prstGeom prst="rect">
            <a:avLst/>
          </a:prstGeom>
          <a:noFill/>
          <a:ln>
            <a:noFill/>
          </a:ln>
        </p:spPr>
      </p:pic>
      <p:pic>
        <p:nvPicPr>
          <p:cNvPr id="2132" name="Google Shape;2132;p263"/>
          <p:cNvPicPr preferRelativeResize="0"/>
          <p:nvPr/>
        </p:nvPicPr>
        <p:blipFill>
          <a:blip r:embed="rId4">
            <a:alphaModFix/>
          </a:blip>
          <a:stretch>
            <a:fillRect/>
          </a:stretch>
        </p:blipFill>
        <p:spPr>
          <a:xfrm>
            <a:off x="308250" y="1489500"/>
            <a:ext cx="5234626" cy="3105575"/>
          </a:xfrm>
          <a:prstGeom prst="rect">
            <a:avLst/>
          </a:prstGeom>
          <a:noFill/>
          <a:ln>
            <a:noFill/>
          </a:ln>
        </p:spPr>
      </p:pic>
      <p:sp>
        <p:nvSpPr>
          <p:cNvPr id="2133" name="Google Shape;2133;p263"/>
          <p:cNvSpPr/>
          <p:nvPr/>
        </p:nvSpPr>
        <p:spPr>
          <a:xfrm>
            <a:off x="3064950" y="856450"/>
            <a:ext cx="30141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5 -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Galería</a:t>
            </a:r>
            <a:endParaRPr b="1">
              <a:solidFill>
                <a:schemeClr val="lt1"/>
              </a:solidFill>
              <a:latin typeface="DM Sans"/>
              <a:ea typeface="DM Sans"/>
              <a:cs typeface="DM Sans"/>
              <a:sym typeface="DM Sans"/>
            </a:endParaRPr>
          </a:p>
        </p:txBody>
      </p:sp>
      <p:sp>
        <p:nvSpPr>
          <p:cNvPr id="2134" name="Google Shape;2134;p263"/>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264"/>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14 - Transformación de datos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65"/>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266"/>
          <p:cNvSpPr txBox="1"/>
          <p:nvPr/>
        </p:nvSpPr>
        <p:spPr>
          <a:xfrm>
            <a:off x="4297575" y="1695450"/>
            <a:ext cx="4376400" cy="164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Sigamos trabajando con la Plataforma Nacional de Datos Abiertos de Perú,🙌 precisamente con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el archivo que detalla la población de dicho país.</a:t>
            </a:r>
            <a:r>
              <a:rPr lang="es-419" sz="1350">
                <a:solidFill>
                  <a:srgbClr val="83AEFB"/>
                </a:solidFill>
                <a:highlight>
                  <a:schemeClr val="lt1"/>
                </a:highlight>
                <a:latin typeface="DM Sans"/>
                <a:ea typeface="DM Sans"/>
                <a:cs typeface="DM Sans"/>
                <a:sym typeface="DM Sans"/>
              </a:rPr>
              <a:t> </a:t>
            </a:r>
            <a:r>
              <a:rPr lang="es-419" sz="1350">
                <a:solidFill>
                  <a:schemeClr val="dk1"/>
                </a:solidFill>
                <a:highlight>
                  <a:schemeClr val="lt1"/>
                </a:highlight>
                <a:latin typeface="DM Sans"/>
                <a:ea typeface="DM Sans"/>
                <a:cs typeface="DM Sans"/>
                <a:sym typeface="DM Sans"/>
              </a:rPr>
              <a:t>Vamos a transformar la columna Sexo de la tabla POBLACION_INEI: en lugar de M o F, deberá decir 1 o 0. </a:t>
            </a:r>
            <a:endParaRPr sz="1350">
              <a:solidFill>
                <a:schemeClr val="dk1"/>
              </a:solidFill>
              <a:highlight>
                <a:schemeClr val="lt1"/>
              </a:highlight>
              <a:latin typeface="DM Sans"/>
              <a:ea typeface="DM Sans"/>
              <a:cs typeface="DM Sans"/>
              <a:sym typeface="DM Sans"/>
            </a:endParaRPr>
          </a:p>
        </p:txBody>
      </p:sp>
      <p:pic>
        <p:nvPicPr>
          <p:cNvPr id="2150" name="Google Shape;2150;p266"/>
          <p:cNvPicPr preferRelativeResize="0"/>
          <p:nvPr/>
        </p:nvPicPr>
        <p:blipFill>
          <a:blip r:embed="rId4">
            <a:alphaModFix/>
          </a:blip>
          <a:stretch>
            <a:fillRect/>
          </a:stretch>
        </p:blipFill>
        <p:spPr>
          <a:xfrm>
            <a:off x="292675" y="1695438"/>
            <a:ext cx="3658401" cy="2136025"/>
          </a:xfrm>
          <a:prstGeom prst="rect">
            <a:avLst/>
          </a:prstGeom>
          <a:noFill/>
          <a:ln>
            <a:noFill/>
          </a:ln>
        </p:spPr>
      </p:pic>
      <p:sp>
        <p:nvSpPr>
          <p:cNvPr id="2151" name="Google Shape;2151;p266"/>
          <p:cNvSpPr txBox="1"/>
          <p:nvPr/>
        </p:nvSpPr>
        <p:spPr>
          <a:xfrm>
            <a:off x="364850" y="298150"/>
            <a:ext cx="7572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POWER BI - TRANSFORMACIÓN DE DATOS I</a:t>
            </a:r>
            <a:endParaRPr b="1" sz="1500">
              <a:latin typeface="DM Sans"/>
              <a:ea typeface="DM Sans"/>
              <a:cs typeface="DM Sans"/>
              <a:sym typeface="DM Sans"/>
            </a:endParaRPr>
          </a:p>
        </p:txBody>
      </p:sp>
      <p:pic>
        <p:nvPicPr>
          <p:cNvPr id="2152" name="Google Shape;2152;p266"/>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2153" name="Google Shape;2153;p266"/>
          <p:cNvSpPr txBox="1"/>
          <p:nvPr/>
        </p:nvSpPr>
        <p:spPr>
          <a:xfrm>
            <a:off x="4430200" y="3417125"/>
            <a:ext cx="4243800" cy="12450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1:</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Poder transformar datos dentro de la herramienta de BI nos ahorrará mucho tiempo. Pero recuerda que los datos no son modificados en su origen, sólo en la herramienta. 💭</a:t>
            </a:r>
            <a:endParaRPr b="1" i="1" sz="1350">
              <a:solidFill>
                <a:schemeClr val="dk1"/>
              </a:solidFill>
              <a:latin typeface="DM Sans"/>
              <a:ea typeface="DM Sans"/>
              <a:cs typeface="DM Sans"/>
              <a:sym typeface="DM Sans"/>
            </a:endParaRPr>
          </a:p>
        </p:txBody>
      </p:sp>
      <p:grpSp>
        <p:nvGrpSpPr>
          <p:cNvPr id="2154" name="Google Shape;2154;p266"/>
          <p:cNvGrpSpPr/>
          <p:nvPr/>
        </p:nvGrpSpPr>
        <p:grpSpPr>
          <a:xfrm>
            <a:off x="4194041" y="3915638"/>
            <a:ext cx="445206" cy="558300"/>
            <a:chOff x="3959538" y="4088925"/>
            <a:chExt cx="407325" cy="558300"/>
          </a:xfrm>
        </p:grpSpPr>
        <p:sp>
          <p:nvSpPr>
            <p:cNvPr id="2155" name="Google Shape;2155;p26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56" name="Google Shape;2156;p266"/>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2157" name="Google Shape;2157;p266"/>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2158" name="Google Shape;2158;p266"/>
          <p:cNvGrpSpPr/>
          <p:nvPr/>
        </p:nvGrpSpPr>
        <p:grpSpPr>
          <a:xfrm>
            <a:off x="8289540" y="146660"/>
            <a:ext cx="623188" cy="623188"/>
            <a:chOff x="5323100" y="2467173"/>
            <a:chExt cx="738900" cy="738900"/>
          </a:xfrm>
        </p:grpSpPr>
        <p:sp>
          <p:nvSpPr>
            <p:cNvPr id="2159" name="Google Shape;2159;p26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160" name="Google Shape;2160;p266"/>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267"/>
          <p:cNvSpPr txBox="1"/>
          <p:nvPr/>
        </p:nvSpPr>
        <p:spPr>
          <a:xfrm>
            <a:off x="4471025" y="1968150"/>
            <a:ext cx="4203300" cy="109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Continuando con la columna SEXO modificada en la actividad anterior, ahora cambiaremos el tipo de dato a </a:t>
            </a:r>
            <a:r>
              <a:rPr b="1" lang="es-419" sz="1350">
                <a:solidFill>
                  <a:schemeClr val="dk1"/>
                </a:solidFill>
                <a:highlight>
                  <a:schemeClr val="lt1"/>
                </a:highlight>
                <a:latin typeface="DM Sans"/>
                <a:ea typeface="DM Sans"/>
                <a:cs typeface="DM Sans"/>
                <a:sym typeface="DM Sans"/>
              </a:rPr>
              <a:t>Número Entero</a:t>
            </a:r>
            <a:r>
              <a:rPr lang="es-419" sz="1350">
                <a:solidFill>
                  <a:schemeClr val="dk1"/>
                </a:solidFill>
                <a:highlight>
                  <a:schemeClr val="lt1"/>
                </a:highlight>
                <a:latin typeface="DM Sans"/>
                <a:ea typeface="DM Sans"/>
                <a:cs typeface="DM Sans"/>
                <a:sym typeface="DM Sans"/>
              </a:rPr>
              <a:t>. 🔢</a:t>
            </a:r>
            <a:endParaRPr sz="1350">
              <a:solidFill>
                <a:schemeClr val="dk1"/>
              </a:solidFill>
              <a:highlight>
                <a:schemeClr val="lt1"/>
              </a:highlight>
              <a:latin typeface="DM Sans"/>
              <a:ea typeface="DM Sans"/>
              <a:cs typeface="DM Sans"/>
              <a:sym typeface="DM Sans"/>
            </a:endParaRPr>
          </a:p>
        </p:txBody>
      </p:sp>
      <p:sp>
        <p:nvSpPr>
          <p:cNvPr id="2166" name="Google Shape;2166;p267"/>
          <p:cNvSpPr txBox="1"/>
          <p:nvPr/>
        </p:nvSpPr>
        <p:spPr>
          <a:xfrm>
            <a:off x="338150" y="298150"/>
            <a:ext cx="72741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POWER BI - TRANSFORMACIÓN DE DATOS II</a:t>
            </a:r>
            <a:endParaRPr b="1" sz="1500">
              <a:latin typeface="DM Sans"/>
              <a:ea typeface="DM Sans"/>
              <a:cs typeface="DM Sans"/>
              <a:sym typeface="DM Sans"/>
            </a:endParaRPr>
          </a:p>
        </p:txBody>
      </p:sp>
      <p:pic>
        <p:nvPicPr>
          <p:cNvPr id="2167" name="Google Shape;2167;p267"/>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168" name="Google Shape;2168;p267"/>
          <p:cNvSpPr txBox="1"/>
          <p:nvPr/>
        </p:nvSpPr>
        <p:spPr>
          <a:xfrm>
            <a:off x="4572000" y="3566600"/>
            <a:ext cx="4102200" cy="1095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2:</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Siempre hay problemas con los tipos de datos. Debemos verificarlo siempre y corregirlo en los casos que sea necesario o conveniente. ⚙️</a:t>
            </a:r>
            <a:endParaRPr b="1" i="1" sz="1350">
              <a:solidFill>
                <a:schemeClr val="dk1"/>
              </a:solidFill>
              <a:latin typeface="DM Sans"/>
              <a:ea typeface="DM Sans"/>
              <a:cs typeface="DM Sans"/>
              <a:sym typeface="DM Sans"/>
            </a:endParaRPr>
          </a:p>
        </p:txBody>
      </p:sp>
      <p:grpSp>
        <p:nvGrpSpPr>
          <p:cNvPr id="2169" name="Google Shape;2169;p267"/>
          <p:cNvGrpSpPr/>
          <p:nvPr/>
        </p:nvGrpSpPr>
        <p:grpSpPr>
          <a:xfrm>
            <a:off x="4349391" y="3915638"/>
            <a:ext cx="445206" cy="558300"/>
            <a:chOff x="3959538" y="4088925"/>
            <a:chExt cx="407325" cy="558300"/>
          </a:xfrm>
        </p:grpSpPr>
        <p:sp>
          <p:nvSpPr>
            <p:cNvPr id="2170" name="Google Shape;2170;p267"/>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71" name="Google Shape;2171;p267"/>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172" name="Google Shape;2172;p267"/>
          <p:cNvPicPr preferRelativeResize="0"/>
          <p:nvPr/>
        </p:nvPicPr>
        <p:blipFill>
          <a:blip r:embed="rId5">
            <a:alphaModFix/>
          </a:blip>
          <a:stretch>
            <a:fillRect/>
          </a:stretch>
        </p:blipFill>
        <p:spPr>
          <a:xfrm>
            <a:off x="292675" y="1695438"/>
            <a:ext cx="3658401" cy="2136025"/>
          </a:xfrm>
          <a:prstGeom prst="rect">
            <a:avLst/>
          </a:prstGeom>
          <a:noFill/>
          <a:ln>
            <a:noFill/>
          </a:ln>
        </p:spPr>
      </p:pic>
      <p:sp>
        <p:nvSpPr>
          <p:cNvPr id="2173" name="Google Shape;2173;p267"/>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2174" name="Google Shape;2174;p267"/>
          <p:cNvGrpSpPr/>
          <p:nvPr/>
        </p:nvGrpSpPr>
        <p:grpSpPr>
          <a:xfrm>
            <a:off x="8289540" y="146660"/>
            <a:ext cx="623188" cy="623188"/>
            <a:chOff x="5323100" y="2467173"/>
            <a:chExt cx="738900" cy="738900"/>
          </a:xfrm>
        </p:grpSpPr>
        <p:sp>
          <p:nvSpPr>
            <p:cNvPr id="2175" name="Google Shape;2175;p26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176" name="Google Shape;2176;p267"/>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06"/>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Diagrama de entidad - relación</a:t>
            </a:r>
            <a:endParaRPr b="1" i="0" sz="4000" u="none" cap="none" strike="noStrike">
              <a:solidFill>
                <a:schemeClr val="dk1"/>
              </a:solidFill>
              <a:latin typeface="DM Sans"/>
              <a:ea typeface="DM Sans"/>
              <a:cs typeface="DM Sans"/>
              <a:sym typeface="DM Sans"/>
            </a:endParaRPr>
          </a:p>
        </p:txBody>
      </p:sp>
      <p:pic>
        <p:nvPicPr>
          <p:cNvPr id="465" name="Google Shape;465;p10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66" name="Google Shape;466;p106"/>
          <p:cNvSpPr txBox="1"/>
          <p:nvPr/>
        </p:nvSpPr>
        <p:spPr>
          <a:xfrm>
            <a:off x="580075" y="2111175"/>
            <a:ext cx="7473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
              <a:buFont typeface="Arial"/>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Diseñar el modelo entidad-relación de al menos dos de las temáticas elegidas para el proyecto final.</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800"/>
              <a:buFont typeface="Arial"/>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Definir al menos cinco tablas.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Crear el diagrama de entidad-relación con todos sus componentes: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Entidades.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Acciones de relacionamiento.</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Tipos de relación.</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Campos clave.</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PPT o gSlides</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467" name="Google Shape;467;p10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68" name="Google Shape;468;p10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4</a:t>
            </a:r>
            <a:endParaRPr b="0" i="0" sz="1500" u="none" cap="none" strike="noStrike">
              <a:solidFill>
                <a:srgbClr val="000000"/>
              </a:solidFill>
              <a:latin typeface="DM Sans Medium"/>
              <a:ea typeface="DM Sans Medium"/>
              <a:cs typeface="DM Sans Medium"/>
              <a:sym typeface="DM Sans Medium"/>
            </a:endParaRPr>
          </a:p>
        </p:txBody>
      </p:sp>
      <p:grpSp>
        <p:nvGrpSpPr>
          <p:cNvPr id="469" name="Google Shape;469;p106"/>
          <p:cNvGrpSpPr/>
          <p:nvPr/>
        </p:nvGrpSpPr>
        <p:grpSpPr>
          <a:xfrm>
            <a:off x="8089706" y="338167"/>
            <a:ext cx="702103" cy="660429"/>
            <a:chOff x="3137108" y="2467173"/>
            <a:chExt cx="738900" cy="738900"/>
          </a:xfrm>
        </p:grpSpPr>
        <p:sp>
          <p:nvSpPr>
            <p:cNvPr id="470" name="Google Shape;470;p10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p106"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68"/>
          <p:cNvSpPr txBox="1"/>
          <p:nvPr/>
        </p:nvSpPr>
        <p:spPr>
          <a:xfrm>
            <a:off x="4297800" y="1798425"/>
            <a:ext cx="4376400" cy="1246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esta ocasión agregaremos una nueva columna a la tabla UBIGEOS. Deberá llamarse PAIS y su contenido debe ser Perú, dado que toda la tabla tiene datos de ese país. 👨🏻‍💻</a:t>
            </a:r>
            <a:endParaRPr sz="1350">
              <a:solidFill>
                <a:schemeClr val="dk1"/>
              </a:solidFill>
              <a:highlight>
                <a:schemeClr val="lt1"/>
              </a:highlight>
              <a:latin typeface="DM Sans"/>
              <a:ea typeface="DM Sans"/>
              <a:cs typeface="DM Sans"/>
              <a:sym typeface="DM Sans"/>
            </a:endParaRPr>
          </a:p>
        </p:txBody>
      </p:sp>
      <p:sp>
        <p:nvSpPr>
          <p:cNvPr id="2182" name="Google Shape;2182;p268"/>
          <p:cNvSpPr txBox="1"/>
          <p:nvPr/>
        </p:nvSpPr>
        <p:spPr>
          <a:xfrm>
            <a:off x="292675" y="298150"/>
            <a:ext cx="7422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POWER BI - TRANSFORMACIÓN DE DATOS III</a:t>
            </a:r>
            <a:endParaRPr b="1" sz="1500">
              <a:latin typeface="DM Sans"/>
              <a:ea typeface="DM Sans"/>
              <a:cs typeface="DM Sans"/>
              <a:sym typeface="DM Sans"/>
            </a:endParaRPr>
          </a:p>
        </p:txBody>
      </p:sp>
      <p:pic>
        <p:nvPicPr>
          <p:cNvPr id="2183" name="Google Shape;2183;p268"/>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184" name="Google Shape;2184;p268"/>
          <p:cNvSpPr txBox="1"/>
          <p:nvPr/>
        </p:nvSpPr>
        <p:spPr>
          <a:xfrm>
            <a:off x="4572000" y="3657400"/>
            <a:ext cx="4102200" cy="1004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3:</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En muchas ocasiones dividir una columna en dos o tres nos ayudará a resolver problemas más fácilmente. Es importante pensar “fuera de la caja”. 📦</a:t>
            </a:r>
            <a:endParaRPr b="1" i="1" sz="1350">
              <a:solidFill>
                <a:schemeClr val="dk1"/>
              </a:solidFill>
              <a:latin typeface="DM Sans"/>
              <a:ea typeface="DM Sans"/>
              <a:cs typeface="DM Sans"/>
              <a:sym typeface="DM Sans"/>
            </a:endParaRPr>
          </a:p>
        </p:txBody>
      </p:sp>
      <p:grpSp>
        <p:nvGrpSpPr>
          <p:cNvPr id="2185" name="Google Shape;2185;p268"/>
          <p:cNvGrpSpPr/>
          <p:nvPr/>
        </p:nvGrpSpPr>
        <p:grpSpPr>
          <a:xfrm>
            <a:off x="4349391" y="3915638"/>
            <a:ext cx="445206" cy="558300"/>
            <a:chOff x="3959538" y="4088925"/>
            <a:chExt cx="407325" cy="558300"/>
          </a:xfrm>
        </p:grpSpPr>
        <p:sp>
          <p:nvSpPr>
            <p:cNvPr id="2186" name="Google Shape;2186;p268"/>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87" name="Google Shape;2187;p268"/>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188" name="Google Shape;2188;p268"/>
          <p:cNvPicPr preferRelativeResize="0"/>
          <p:nvPr/>
        </p:nvPicPr>
        <p:blipFill>
          <a:blip r:embed="rId5">
            <a:alphaModFix/>
          </a:blip>
          <a:stretch>
            <a:fillRect/>
          </a:stretch>
        </p:blipFill>
        <p:spPr>
          <a:xfrm>
            <a:off x="292675" y="1695438"/>
            <a:ext cx="3658401" cy="2136025"/>
          </a:xfrm>
          <a:prstGeom prst="rect">
            <a:avLst/>
          </a:prstGeom>
          <a:noFill/>
          <a:ln>
            <a:noFill/>
          </a:ln>
        </p:spPr>
      </p:pic>
      <p:sp>
        <p:nvSpPr>
          <p:cNvPr id="2189" name="Google Shape;2189;p268"/>
          <p:cNvSpPr/>
          <p:nvPr/>
        </p:nvSpPr>
        <p:spPr>
          <a:xfrm>
            <a:off x="2874300" y="856450"/>
            <a:ext cx="15663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2190" name="Google Shape;2190;p268"/>
          <p:cNvGrpSpPr/>
          <p:nvPr/>
        </p:nvGrpSpPr>
        <p:grpSpPr>
          <a:xfrm>
            <a:off x="8289540" y="146660"/>
            <a:ext cx="623188" cy="623188"/>
            <a:chOff x="5323100" y="2467173"/>
            <a:chExt cx="738900" cy="738900"/>
          </a:xfrm>
        </p:grpSpPr>
        <p:sp>
          <p:nvSpPr>
            <p:cNvPr id="2191" name="Google Shape;2191;p26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192" name="Google Shape;2192;p268"/>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269"/>
          <p:cNvSpPr txBox="1"/>
          <p:nvPr/>
        </p:nvSpPr>
        <p:spPr>
          <a:xfrm>
            <a:off x="4297800" y="1960350"/>
            <a:ext cx="4376400" cy="111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Una vez hecho lo anterior, modificaremos 👆 una columna de la tabla UBIGEOS. La columna SUPERFICIE contiene valores nulos. Los reemplazaremos con 0. </a:t>
            </a:r>
            <a:endParaRPr sz="1350">
              <a:solidFill>
                <a:schemeClr val="dk1"/>
              </a:solidFill>
              <a:highlight>
                <a:schemeClr val="lt1"/>
              </a:highlight>
              <a:latin typeface="DM Sans"/>
              <a:ea typeface="DM Sans"/>
              <a:cs typeface="DM Sans"/>
              <a:sym typeface="DM Sans"/>
            </a:endParaRPr>
          </a:p>
        </p:txBody>
      </p:sp>
      <p:sp>
        <p:nvSpPr>
          <p:cNvPr id="2198" name="Google Shape;2198;p269"/>
          <p:cNvSpPr txBox="1"/>
          <p:nvPr/>
        </p:nvSpPr>
        <p:spPr>
          <a:xfrm>
            <a:off x="292675" y="298150"/>
            <a:ext cx="74229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POWER BI - TRANSFORMACIÓN DE DATOS IV</a:t>
            </a:r>
            <a:endParaRPr b="1" sz="1500">
              <a:latin typeface="DM Sans"/>
              <a:ea typeface="DM Sans"/>
              <a:cs typeface="DM Sans"/>
              <a:sym typeface="DM Sans"/>
            </a:endParaRPr>
          </a:p>
        </p:txBody>
      </p:sp>
      <p:pic>
        <p:nvPicPr>
          <p:cNvPr id="2199" name="Google Shape;2199;p269"/>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200" name="Google Shape;2200;p269"/>
          <p:cNvSpPr txBox="1"/>
          <p:nvPr/>
        </p:nvSpPr>
        <p:spPr>
          <a:xfrm>
            <a:off x="4572000" y="3727400"/>
            <a:ext cx="4102200" cy="9348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4:</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 detección de valores nulos es una de las tareas más importantes. Detectar dónde están y decidir si se dejan o se reemplazan no es una cuestión menor. 😉</a:t>
            </a:r>
            <a:endParaRPr b="1" i="1" sz="1350">
              <a:solidFill>
                <a:schemeClr val="dk1"/>
              </a:solidFill>
              <a:latin typeface="DM Sans"/>
              <a:ea typeface="DM Sans"/>
              <a:cs typeface="DM Sans"/>
              <a:sym typeface="DM Sans"/>
            </a:endParaRPr>
          </a:p>
        </p:txBody>
      </p:sp>
      <p:grpSp>
        <p:nvGrpSpPr>
          <p:cNvPr id="2201" name="Google Shape;2201;p269"/>
          <p:cNvGrpSpPr/>
          <p:nvPr/>
        </p:nvGrpSpPr>
        <p:grpSpPr>
          <a:xfrm>
            <a:off x="4349391" y="3915638"/>
            <a:ext cx="445206" cy="558300"/>
            <a:chOff x="3959538" y="4088925"/>
            <a:chExt cx="407325" cy="558300"/>
          </a:xfrm>
        </p:grpSpPr>
        <p:sp>
          <p:nvSpPr>
            <p:cNvPr id="2202" name="Google Shape;2202;p269"/>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03" name="Google Shape;2203;p269"/>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204" name="Google Shape;2204;p269"/>
          <p:cNvPicPr preferRelativeResize="0"/>
          <p:nvPr/>
        </p:nvPicPr>
        <p:blipFill>
          <a:blip r:embed="rId5">
            <a:alphaModFix/>
          </a:blip>
          <a:stretch>
            <a:fillRect/>
          </a:stretch>
        </p:blipFill>
        <p:spPr>
          <a:xfrm>
            <a:off x="292675" y="1695438"/>
            <a:ext cx="3658401" cy="2136025"/>
          </a:xfrm>
          <a:prstGeom prst="rect">
            <a:avLst/>
          </a:prstGeom>
          <a:noFill/>
          <a:ln>
            <a:noFill/>
          </a:ln>
        </p:spPr>
      </p:pic>
      <p:sp>
        <p:nvSpPr>
          <p:cNvPr id="2205" name="Google Shape;2205;p269"/>
          <p:cNvSpPr/>
          <p:nvPr/>
        </p:nvSpPr>
        <p:spPr>
          <a:xfrm>
            <a:off x="2874300" y="856450"/>
            <a:ext cx="16551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2206" name="Google Shape;2206;p269"/>
          <p:cNvGrpSpPr/>
          <p:nvPr/>
        </p:nvGrpSpPr>
        <p:grpSpPr>
          <a:xfrm>
            <a:off x="8289540" y="146660"/>
            <a:ext cx="623188" cy="623188"/>
            <a:chOff x="5323100" y="2467173"/>
            <a:chExt cx="738900" cy="738900"/>
          </a:xfrm>
        </p:grpSpPr>
        <p:sp>
          <p:nvSpPr>
            <p:cNvPr id="2207" name="Google Shape;2207;p26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208" name="Google Shape;2208;p269"/>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70"/>
          <p:cNvSpPr txBox="1"/>
          <p:nvPr/>
        </p:nvSpPr>
        <p:spPr>
          <a:xfrm>
            <a:off x="4297800" y="1715925"/>
            <a:ext cx="4376400" cy="14937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Ahora usaremos nuevamente la columna SUPERFICIE. Crea una nueva columna que se llame DOBLE_SUPERFICIE que contenga el resultado de multiplicar cada valor de superficie por dos. 😋</a:t>
            </a:r>
            <a:endParaRPr sz="1350">
              <a:solidFill>
                <a:schemeClr val="dk1"/>
              </a:solidFill>
              <a:highlight>
                <a:schemeClr val="lt1"/>
              </a:highlight>
              <a:latin typeface="DM Sans"/>
              <a:ea typeface="DM Sans"/>
              <a:cs typeface="DM Sans"/>
              <a:sym typeface="DM Sans"/>
            </a:endParaRPr>
          </a:p>
        </p:txBody>
      </p:sp>
      <p:sp>
        <p:nvSpPr>
          <p:cNvPr id="2214" name="Google Shape;2214;p270"/>
          <p:cNvSpPr txBox="1"/>
          <p:nvPr/>
        </p:nvSpPr>
        <p:spPr>
          <a:xfrm>
            <a:off x="292675" y="298150"/>
            <a:ext cx="7422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TRANSFORMACIÓN DE DATOS V</a:t>
            </a:r>
            <a:endParaRPr b="1" sz="1500">
              <a:latin typeface="DM Sans"/>
              <a:ea typeface="DM Sans"/>
              <a:cs typeface="DM Sans"/>
              <a:sym typeface="DM Sans"/>
            </a:endParaRPr>
          </a:p>
        </p:txBody>
      </p:sp>
      <p:pic>
        <p:nvPicPr>
          <p:cNvPr id="2215" name="Google Shape;2215;p270"/>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216" name="Google Shape;2216;p270"/>
          <p:cNvSpPr txBox="1"/>
          <p:nvPr/>
        </p:nvSpPr>
        <p:spPr>
          <a:xfrm>
            <a:off x="4572000" y="3577325"/>
            <a:ext cx="4102200" cy="10848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5:</a:t>
            </a:r>
            <a:endParaRPr b="1" i="1" sz="1350">
              <a:solidFill>
                <a:schemeClr val="dk1"/>
              </a:solidFill>
              <a:latin typeface="DM Sans"/>
              <a:ea typeface="DM Sans"/>
              <a:cs typeface="DM Sans"/>
              <a:sym typeface="DM Sans"/>
            </a:endParaRPr>
          </a:p>
          <a:p>
            <a:pPr indent="0" lvl="0" marL="450000" rtl="0" algn="just">
              <a:lnSpc>
                <a:spcPct val="100000"/>
              </a:lnSpc>
              <a:spcBef>
                <a:spcPts val="0"/>
              </a:spcBef>
              <a:spcAft>
                <a:spcPts val="0"/>
              </a:spcAft>
              <a:buNone/>
            </a:pPr>
            <a:r>
              <a:rPr lang="es-419" sz="1350">
                <a:solidFill>
                  <a:schemeClr val="dk1"/>
                </a:solidFill>
                <a:latin typeface="DM Sans"/>
                <a:ea typeface="DM Sans"/>
                <a:cs typeface="DM Sans"/>
                <a:sym typeface="DM Sans"/>
              </a:rPr>
              <a:t>La posibilidad de insertar fórmulas en Power BI nos permite realizar cálculos a la hora de generar tableros, sin depender únicamente de SQL. 🤓</a:t>
            </a:r>
            <a:endParaRPr b="1" i="1" sz="1350">
              <a:solidFill>
                <a:schemeClr val="dk1"/>
              </a:solidFill>
              <a:latin typeface="DM Sans"/>
              <a:ea typeface="DM Sans"/>
              <a:cs typeface="DM Sans"/>
              <a:sym typeface="DM Sans"/>
            </a:endParaRPr>
          </a:p>
        </p:txBody>
      </p:sp>
      <p:grpSp>
        <p:nvGrpSpPr>
          <p:cNvPr id="2217" name="Google Shape;2217;p270"/>
          <p:cNvGrpSpPr/>
          <p:nvPr/>
        </p:nvGrpSpPr>
        <p:grpSpPr>
          <a:xfrm>
            <a:off x="4349391" y="3915638"/>
            <a:ext cx="445206" cy="558300"/>
            <a:chOff x="3959538" y="4088925"/>
            <a:chExt cx="407325" cy="558300"/>
          </a:xfrm>
        </p:grpSpPr>
        <p:sp>
          <p:nvSpPr>
            <p:cNvPr id="2218" name="Google Shape;2218;p27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19" name="Google Shape;2219;p270"/>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220" name="Google Shape;2220;p270"/>
          <p:cNvPicPr preferRelativeResize="0"/>
          <p:nvPr/>
        </p:nvPicPr>
        <p:blipFill>
          <a:blip r:embed="rId5">
            <a:alphaModFix/>
          </a:blip>
          <a:stretch>
            <a:fillRect/>
          </a:stretch>
        </p:blipFill>
        <p:spPr>
          <a:xfrm>
            <a:off x="292675" y="1695438"/>
            <a:ext cx="3658401" cy="2136025"/>
          </a:xfrm>
          <a:prstGeom prst="rect">
            <a:avLst/>
          </a:prstGeom>
          <a:noFill/>
          <a:ln>
            <a:noFill/>
          </a:ln>
        </p:spPr>
      </p:pic>
      <p:sp>
        <p:nvSpPr>
          <p:cNvPr id="2221" name="Google Shape;2221;p270"/>
          <p:cNvSpPr/>
          <p:nvPr/>
        </p:nvSpPr>
        <p:spPr>
          <a:xfrm>
            <a:off x="2874300" y="856450"/>
            <a:ext cx="1601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2222" name="Google Shape;2222;p270"/>
          <p:cNvGrpSpPr/>
          <p:nvPr/>
        </p:nvGrpSpPr>
        <p:grpSpPr>
          <a:xfrm>
            <a:off x="8289540" y="146660"/>
            <a:ext cx="623188" cy="623188"/>
            <a:chOff x="5323100" y="2467173"/>
            <a:chExt cx="738900" cy="738900"/>
          </a:xfrm>
        </p:grpSpPr>
        <p:sp>
          <p:nvSpPr>
            <p:cNvPr id="2223" name="Google Shape;2223;p27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224" name="Google Shape;2224;p270"/>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71"/>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272"/>
          <p:cNvSpPr txBox="1"/>
          <p:nvPr/>
        </p:nvSpPr>
        <p:spPr>
          <a:xfrm>
            <a:off x="5859425" y="1938125"/>
            <a:ext cx="2831100" cy="176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Dentro del menú TRANSFORMAR DATOS podremos encontrar el botón REEMPLAZAR LOS VALORES. Allí podremos cambiar los datos fácilmente. 🤩</a:t>
            </a:r>
            <a:endParaRPr sz="1350">
              <a:solidFill>
                <a:schemeClr val="dk1"/>
              </a:solidFill>
              <a:highlight>
                <a:schemeClr val="lt1"/>
              </a:highlight>
              <a:latin typeface="DM Sans"/>
              <a:ea typeface="DM Sans"/>
              <a:cs typeface="DM Sans"/>
              <a:sym typeface="DM Sans"/>
            </a:endParaRPr>
          </a:p>
        </p:txBody>
      </p:sp>
      <p:pic>
        <p:nvPicPr>
          <p:cNvPr id="2235" name="Google Shape;2235;p272"/>
          <p:cNvPicPr preferRelativeResize="0"/>
          <p:nvPr/>
        </p:nvPicPr>
        <p:blipFill rotWithShape="1">
          <a:blip r:embed="rId3">
            <a:alphaModFix/>
          </a:blip>
          <a:srcRect b="0" l="0" r="0" t="5015"/>
          <a:stretch/>
        </p:blipFill>
        <p:spPr>
          <a:xfrm>
            <a:off x="479625" y="1481100"/>
            <a:ext cx="5128050" cy="3300925"/>
          </a:xfrm>
          <a:prstGeom prst="rect">
            <a:avLst/>
          </a:prstGeom>
          <a:noFill/>
          <a:ln>
            <a:noFill/>
          </a:ln>
        </p:spPr>
      </p:pic>
      <p:sp>
        <p:nvSpPr>
          <p:cNvPr id="2236" name="Google Shape;2236;p272"/>
          <p:cNvSpPr/>
          <p:nvPr/>
        </p:nvSpPr>
        <p:spPr>
          <a:xfrm>
            <a:off x="1641247" y="1885418"/>
            <a:ext cx="1241400" cy="37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72"/>
          <p:cNvSpPr/>
          <p:nvPr/>
        </p:nvSpPr>
        <p:spPr>
          <a:xfrm>
            <a:off x="2491650" y="856450"/>
            <a:ext cx="42891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dk1"/>
                </a:solidFill>
                <a:latin typeface="DM Sans"/>
                <a:ea typeface="DM Sans"/>
                <a:cs typeface="DM Sans"/>
                <a:sym typeface="DM Sans"/>
                <a:hlinkClick action="ppaction://hlinksldjump" r:id="rId4">
                  <a:extLst>
                    <a:ext uri="{A12FA001-AC4F-418D-AE19-62706E023703}">
                      <ahyp:hlinkClr val="tx"/>
                    </a:ext>
                  </a:extLst>
                </a:hlinkClick>
              </a:rPr>
              <a:t>Transformación de datos I</a:t>
            </a:r>
            <a:endParaRPr b="1">
              <a:solidFill>
                <a:schemeClr val="dk1"/>
              </a:solidFill>
              <a:latin typeface="DM Sans"/>
              <a:ea typeface="DM Sans"/>
              <a:cs typeface="DM Sans"/>
              <a:sym typeface="DM Sans"/>
            </a:endParaRPr>
          </a:p>
        </p:txBody>
      </p:sp>
      <p:sp>
        <p:nvSpPr>
          <p:cNvPr id="2238" name="Google Shape;2238;p272"/>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273"/>
          <p:cNvSpPr txBox="1"/>
          <p:nvPr/>
        </p:nvSpPr>
        <p:spPr>
          <a:xfrm>
            <a:off x="4939850" y="2178138"/>
            <a:ext cx="3721200" cy="16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la misma solapa del ejercicio anterior se puede cambiar el </a:t>
            </a:r>
            <a:r>
              <a:rPr b="1" lang="es-419" sz="1350">
                <a:solidFill>
                  <a:schemeClr val="dk1"/>
                </a:solidFill>
                <a:highlight>
                  <a:schemeClr val="lt1"/>
                </a:highlight>
                <a:latin typeface="DM Sans"/>
                <a:ea typeface="DM Sans"/>
                <a:cs typeface="DM Sans"/>
                <a:sym typeface="DM Sans"/>
              </a:rPr>
              <a:t>tipo de dato</a:t>
            </a:r>
            <a:r>
              <a:rPr lang="es-419" sz="1350">
                <a:solidFill>
                  <a:schemeClr val="dk1"/>
                </a:solidFill>
                <a:highlight>
                  <a:schemeClr val="lt1"/>
                </a:highlight>
                <a:latin typeface="DM Sans"/>
                <a:ea typeface="DM Sans"/>
                <a:cs typeface="DM Sans"/>
                <a:sym typeface="DM Sans"/>
              </a:rPr>
              <a:t>, de Texto a Numérico. Nota como la alineación del contenido de las celdas cambió de izquierda a derecha.🧐</a:t>
            </a:r>
            <a:endParaRPr sz="1350">
              <a:solidFill>
                <a:schemeClr val="dk1"/>
              </a:solidFill>
              <a:highlight>
                <a:schemeClr val="lt1"/>
              </a:highlight>
              <a:latin typeface="DM Sans"/>
              <a:ea typeface="DM Sans"/>
              <a:cs typeface="DM Sans"/>
              <a:sym typeface="DM Sans"/>
            </a:endParaRPr>
          </a:p>
        </p:txBody>
      </p:sp>
      <p:pic>
        <p:nvPicPr>
          <p:cNvPr id="2244" name="Google Shape;2244;p273"/>
          <p:cNvPicPr preferRelativeResize="0"/>
          <p:nvPr/>
        </p:nvPicPr>
        <p:blipFill rotWithShape="1">
          <a:blip r:embed="rId3">
            <a:alphaModFix/>
          </a:blip>
          <a:srcRect b="36049" l="0" r="0" t="0"/>
          <a:stretch/>
        </p:blipFill>
        <p:spPr>
          <a:xfrm>
            <a:off x="614075" y="1519475"/>
            <a:ext cx="3957925" cy="3262550"/>
          </a:xfrm>
          <a:prstGeom prst="rect">
            <a:avLst/>
          </a:prstGeom>
          <a:noFill/>
          <a:ln>
            <a:noFill/>
          </a:ln>
        </p:spPr>
      </p:pic>
      <p:sp>
        <p:nvSpPr>
          <p:cNvPr id="2245" name="Google Shape;2245;p273"/>
          <p:cNvSpPr/>
          <p:nvPr/>
        </p:nvSpPr>
        <p:spPr>
          <a:xfrm>
            <a:off x="1843243" y="1593329"/>
            <a:ext cx="1934700" cy="36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73"/>
          <p:cNvSpPr/>
          <p:nvPr/>
        </p:nvSpPr>
        <p:spPr>
          <a:xfrm>
            <a:off x="2631150" y="856450"/>
            <a:ext cx="4345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Transformación de datos II</a:t>
            </a:r>
            <a:endParaRPr b="1">
              <a:solidFill>
                <a:schemeClr val="lt1"/>
              </a:solidFill>
              <a:latin typeface="DM Sans"/>
              <a:ea typeface="DM Sans"/>
              <a:cs typeface="DM Sans"/>
              <a:sym typeface="DM Sans"/>
            </a:endParaRPr>
          </a:p>
        </p:txBody>
      </p:sp>
      <p:sp>
        <p:nvSpPr>
          <p:cNvPr id="2247" name="Google Shape;2247;p273"/>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grpSp>
        <p:nvGrpSpPr>
          <p:cNvPr id="2252" name="Google Shape;2252;p274"/>
          <p:cNvGrpSpPr/>
          <p:nvPr/>
        </p:nvGrpSpPr>
        <p:grpSpPr>
          <a:xfrm>
            <a:off x="1063314" y="1338619"/>
            <a:ext cx="7017376" cy="2901128"/>
            <a:chOff x="-574090" y="1841193"/>
            <a:chExt cx="8174949" cy="3379693"/>
          </a:xfrm>
        </p:grpSpPr>
        <p:pic>
          <p:nvPicPr>
            <p:cNvPr id="2253" name="Google Shape;2253;p274"/>
            <p:cNvPicPr preferRelativeResize="0"/>
            <p:nvPr/>
          </p:nvPicPr>
          <p:blipFill>
            <a:blip r:embed="rId3">
              <a:alphaModFix/>
            </a:blip>
            <a:stretch>
              <a:fillRect/>
            </a:stretch>
          </p:blipFill>
          <p:spPr>
            <a:xfrm>
              <a:off x="-574090" y="1872883"/>
              <a:ext cx="8174949" cy="3348002"/>
            </a:xfrm>
            <a:prstGeom prst="rect">
              <a:avLst/>
            </a:prstGeom>
            <a:noFill/>
            <a:ln>
              <a:noFill/>
            </a:ln>
          </p:spPr>
        </p:pic>
        <p:pic>
          <p:nvPicPr>
            <p:cNvPr id="2254" name="Google Shape;2254;p274"/>
            <p:cNvPicPr preferRelativeResize="0"/>
            <p:nvPr/>
          </p:nvPicPr>
          <p:blipFill>
            <a:blip r:embed="rId4">
              <a:alphaModFix/>
            </a:blip>
            <a:stretch>
              <a:fillRect/>
            </a:stretch>
          </p:blipFill>
          <p:spPr>
            <a:xfrm>
              <a:off x="1685721" y="2238876"/>
              <a:ext cx="3655333" cy="2261514"/>
            </a:xfrm>
            <a:prstGeom prst="rect">
              <a:avLst/>
            </a:prstGeom>
            <a:noFill/>
            <a:ln>
              <a:noFill/>
            </a:ln>
            <a:effectLst>
              <a:outerShdw blurRad="57150" rotWithShape="0" algn="bl" dir="5400000" dist="19050">
                <a:srgbClr val="000000">
                  <a:alpha val="50000"/>
                </a:srgbClr>
              </a:outerShdw>
            </a:effectLst>
          </p:spPr>
        </p:pic>
        <p:sp>
          <p:nvSpPr>
            <p:cNvPr id="2255" name="Google Shape;2255;p274"/>
            <p:cNvSpPr/>
            <p:nvPr/>
          </p:nvSpPr>
          <p:spPr>
            <a:xfrm>
              <a:off x="-488259" y="1841193"/>
              <a:ext cx="926700" cy="30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6" name="Google Shape;2256;p274"/>
            <p:cNvCxnSpPr/>
            <p:nvPr/>
          </p:nvCxnSpPr>
          <p:spPr>
            <a:xfrm flipH="1" rot="10800000">
              <a:off x="1939343" y="3171716"/>
              <a:ext cx="65400" cy="543600"/>
            </a:xfrm>
            <a:prstGeom prst="straightConnector1">
              <a:avLst/>
            </a:prstGeom>
            <a:noFill/>
            <a:ln cap="flat" cmpd="sng" w="19050">
              <a:solidFill>
                <a:srgbClr val="666666"/>
              </a:solidFill>
              <a:prstDash val="solid"/>
              <a:round/>
              <a:headEnd len="med" w="med" type="none"/>
              <a:tailEnd len="med" w="med" type="triangle"/>
            </a:ln>
          </p:spPr>
        </p:cxnSp>
        <p:cxnSp>
          <p:nvCxnSpPr>
            <p:cNvPr id="2257" name="Google Shape;2257;p274"/>
            <p:cNvCxnSpPr/>
            <p:nvPr/>
          </p:nvCxnSpPr>
          <p:spPr>
            <a:xfrm>
              <a:off x="5552555" y="2773223"/>
              <a:ext cx="412500" cy="243900"/>
            </a:xfrm>
            <a:prstGeom prst="straightConnector1">
              <a:avLst/>
            </a:prstGeom>
            <a:noFill/>
            <a:ln cap="flat" cmpd="sng" w="19050">
              <a:solidFill>
                <a:srgbClr val="666666"/>
              </a:solidFill>
              <a:prstDash val="solid"/>
              <a:round/>
              <a:headEnd len="med" w="med" type="none"/>
              <a:tailEnd len="med" w="med" type="triangle"/>
            </a:ln>
          </p:spPr>
        </p:cxnSp>
        <p:cxnSp>
          <p:nvCxnSpPr>
            <p:cNvPr id="2258" name="Google Shape;2258;p274"/>
            <p:cNvCxnSpPr/>
            <p:nvPr/>
          </p:nvCxnSpPr>
          <p:spPr>
            <a:xfrm>
              <a:off x="1417874" y="2721498"/>
              <a:ext cx="403500" cy="150000"/>
            </a:xfrm>
            <a:prstGeom prst="straightConnector1">
              <a:avLst/>
            </a:prstGeom>
            <a:noFill/>
            <a:ln cap="flat" cmpd="sng" w="19050">
              <a:solidFill>
                <a:srgbClr val="666666"/>
              </a:solidFill>
              <a:prstDash val="solid"/>
              <a:round/>
              <a:headEnd len="med" w="med" type="none"/>
              <a:tailEnd len="med" w="med" type="triangle"/>
            </a:ln>
          </p:spPr>
        </p:cxnSp>
      </p:grpSp>
      <p:sp>
        <p:nvSpPr>
          <p:cNvPr id="2259" name="Google Shape;2259;p274"/>
          <p:cNvSpPr/>
          <p:nvPr/>
        </p:nvSpPr>
        <p:spPr>
          <a:xfrm>
            <a:off x="2304775" y="856450"/>
            <a:ext cx="42081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Transformación de datos III</a:t>
            </a:r>
            <a:endParaRPr b="1">
              <a:solidFill>
                <a:schemeClr val="lt1"/>
              </a:solidFill>
              <a:latin typeface="DM Sans"/>
              <a:ea typeface="DM Sans"/>
              <a:cs typeface="DM Sans"/>
              <a:sym typeface="DM Sans"/>
            </a:endParaRPr>
          </a:p>
        </p:txBody>
      </p:sp>
      <p:sp>
        <p:nvSpPr>
          <p:cNvPr id="2260" name="Google Shape;2260;p274"/>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275"/>
          <p:cNvSpPr txBox="1"/>
          <p:nvPr/>
        </p:nvSpPr>
        <p:spPr>
          <a:xfrm>
            <a:off x="4443925" y="1579675"/>
            <a:ext cx="4074900" cy="114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00">
                <a:solidFill>
                  <a:schemeClr val="dk1"/>
                </a:solidFill>
                <a:highlight>
                  <a:schemeClr val="lt1"/>
                </a:highlight>
                <a:latin typeface="DM Sans"/>
                <a:ea typeface="DM Sans"/>
                <a:cs typeface="DM Sans"/>
                <a:sym typeface="DM Sans"/>
              </a:rPr>
              <a:t>Seleccionando la columna SUPERFICIE, botón derecho, aparece el menú de la izquierda. En la opción REEMPLAZAR VALORES podremos cambiar los NULL por 0. 😊</a:t>
            </a:r>
            <a:endParaRPr sz="1300">
              <a:solidFill>
                <a:schemeClr val="dk1"/>
              </a:solidFill>
              <a:highlight>
                <a:schemeClr val="lt1"/>
              </a:highlight>
              <a:latin typeface="DM Sans"/>
              <a:ea typeface="DM Sans"/>
              <a:cs typeface="DM Sans"/>
              <a:sym typeface="DM Sans"/>
            </a:endParaRPr>
          </a:p>
        </p:txBody>
      </p:sp>
      <p:pic>
        <p:nvPicPr>
          <p:cNvPr id="2266" name="Google Shape;2266;p275"/>
          <p:cNvPicPr preferRelativeResize="0"/>
          <p:nvPr/>
        </p:nvPicPr>
        <p:blipFill>
          <a:blip r:embed="rId3">
            <a:alphaModFix/>
          </a:blip>
          <a:stretch>
            <a:fillRect/>
          </a:stretch>
        </p:blipFill>
        <p:spPr>
          <a:xfrm>
            <a:off x="745163" y="1579683"/>
            <a:ext cx="3559580" cy="3113067"/>
          </a:xfrm>
          <a:prstGeom prst="rect">
            <a:avLst/>
          </a:prstGeom>
          <a:noFill/>
          <a:ln>
            <a:noFill/>
          </a:ln>
        </p:spPr>
      </p:pic>
      <p:pic>
        <p:nvPicPr>
          <p:cNvPr id="2267" name="Google Shape;2267;p275"/>
          <p:cNvPicPr preferRelativeResize="0"/>
          <p:nvPr/>
        </p:nvPicPr>
        <p:blipFill>
          <a:blip r:embed="rId4">
            <a:alphaModFix/>
          </a:blip>
          <a:stretch>
            <a:fillRect/>
          </a:stretch>
        </p:blipFill>
        <p:spPr>
          <a:xfrm>
            <a:off x="4443932" y="2817823"/>
            <a:ext cx="3320456" cy="1874927"/>
          </a:xfrm>
          <a:prstGeom prst="rect">
            <a:avLst/>
          </a:prstGeom>
          <a:noFill/>
          <a:ln>
            <a:noFill/>
          </a:ln>
        </p:spPr>
      </p:pic>
      <p:sp>
        <p:nvSpPr>
          <p:cNvPr id="2268" name="Google Shape;2268;p275"/>
          <p:cNvSpPr/>
          <p:nvPr/>
        </p:nvSpPr>
        <p:spPr>
          <a:xfrm>
            <a:off x="948503" y="1534850"/>
            <a:ext cx="888600" cy="380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75"/>
          <p:cNvSpPr/>
          <p:nvPr/>
        </p:nvSpPr>
        <p:spPr>
          <a:xfrm>
            <a:off x="2171300" y="856450"/>
            <a:ext cx="43416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Transformación de datos IV</a:t>
            </a:r>
            <a:endParaRPr b="1">
              <a:solidFill>
                <a:schemeClr val="lt1"/>
              </a:solidFill>
              <a:latin typeface="DM Sans"/>
              <a:ea typeface="DM Sans"/>
              <a:cs typeface="DM Sans"/>
              <a:sym typeface="DM Sans"/>
            </a:endParaRPr>
          </a:p>
        </p:txBody>
      </p:sp>
      <p:sp>
        <p:nvSpPr>
          <p:cNvPr id="2270" name="Google Shape;2270;p275"/>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276"/>
          <p:cNvSpPr txBox="1"/>
          <p:nvPr/>
        </p:nvSpPr>
        <p:spPr>
          <a:xfrm>
            <a:off x="4976975" y="1934988"/>
            <a:ext cx="3719400" cy="20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Desde el botón COLUMNA PERSONALIZADA pueden crear una columna con los valores solicitados. Desde la ventana COLUMNAS DISPONIBLES pueden insertar SUPERFICIE y luego, en el campo de fórmula, aplicar la multiplicación por dos. ✨</a:t>
            </a:r>
            <a:endParaRPr sz="1500">
              <a:solidFill>
                <a:schemeClr val="dk1"/>
              </a:solidFill>
              <a:highlight>
                <a:schemeClr val="lt1"/>
              </a:highlight>
              <a:latin typeface="DM Sans"/>
              <a:ea typeface="DM Sans"/>
              <a:cs typeface="DM Sans"/>
              <a:sym typeface="DM Sans"/>
            </a:endParaRPr>
          </a:p>
        </p:txBody>
      </p:sp>
      <p:grpSp>
        <p:nvGrpSpPr>
          <p:cNvPr id="2276" name="Google Shape;2276;p276"/>
          <p:cNvGrpSpPr/>
          <p:nvPr/>
        </p:nvGrpSpPr>
        <p:grpSpPr>
          <a:xfrm>
            <a:off x="516609" y="1615170"/>
            <a:ext cx="4378077" cy="2738733"/>
            <a:chOff x="264600" y="1367725"/>
            <a:chExt cx="5084875" cy="3180875"/>
          </a:xfrm>
        </p:grpSpPr>
        <p:pic>
          <p:nvPicPr>
            <p:cNvPr id="2277" name="Google Shape;2277;p276"/>
            <p:cNvPicPr preferRelativeResize="0"/>
            <p:nvPr/>
          </p:nvPicPr>
          <p:blipFill>
            <a:blip r:embed="rId3">
              <a:alphaModFix/>
            </a:blip>
            <a:stretch>
              <a:fillRect/>
            </a:stretch>
          </p:blipFill>
          <p:spPr>
            <a:xfrm>
              <a:off x="264600" y="1367725"/>
              <a:ext cx="5084875" cy="3180875"/>
            </a:xfrm>
            <a:prstGeom prst="rect">
              <a:avLst/>
            </a:prstGeom>
            <a:noFill/>
            <a:ln>
              <a:noFill/>
            </a:ln>
          </p:spPr>
        </p:pic>
        <p:cxnSp>
          <p:nvCxnSpPr>
            <p:cNvPr id="2278" name="Google Shape;2278;p276"/>
            <p:cNvCxnSpPr/>
            <p:nvPr/>
          </p:nvCxnSpPr>
          <p:spPr>
            <a:xfrm rot="10800000">
              <a:off x="1090625" y="2739175"/>
              <a:ext cx="272700" cy="607200"/>
            </a:xfrm>
            <a:prstGeom prst="straightConnector1">
              <a:avLst/>
            </a:prstGeom>
            <a:noFill/>
            <a:ln cap="flat" cmpd="sng" w="19050">
              <a:solidFill>
                <a:srgbClr val="434343"/>
              </a:solidFill>
              <a:prstDash val="solid"/>
              <a:round/>
              <a:headEnd len="med" w="med" type="none"/>
              <a:tailEnd len="med" w="med" type="triangle"/>
            </a:ln>
          </p:spPr>
        </p:cxnSp>
        <p:cxnSp>
          <p:nvCxnSpPr>
            <p:cNvPr id="2279" name="Google Shape;2279;p276"/>
            <p:cNvCxnSpPr/>
            <p:nvPr/>
          </p:nvCxnSpPr>
          <p:spPr>
            <a:xfrm flipH="1">
              <a:off x="1090625" y="1740325"/>
              <a:ext cx="208800" cy="309600"/>
            </a:xfrm>
            <a:prstGeom prst="straightConnector1">
              <a:avLst/>
            </a:prstGeom>
            <a:noFill/>
            <a:ln cap="flat" cmpd="sng" w="19050">
              <a:solidFill>
                <a:srgbClr val="434343"/>
              </a:solidFill>
              <a:prstDash val="solid"/>
              <a:round/>
              <a:headEnd len="med" w="med" type="none"/>
              <a:tailEnd len="med" w="med" type="triangle"/>
            </a:ln>
          </p:spPr>
        </p:cxnSp>
        <p:cxnSp>
          <p:nvCxnSpPr>
            <p:cNvPr id="2280" name="Google Shape;2280;p276"/>
            <p:cNvCxnSpPr/>
            <p:nvPr/>
          </p:nvCxnSpPr>
          <p:spPr>
            <a:xfrm flipH="1" rot="10800000">
              <a:off x="3061300" y="3098625"/>
              <a:ext cx="644400" cy="371700"/>
            </a:xfrm>
            <a:prstGeom prst="straightConnector1">
              <a:avLst/>
            </a:prstGeom>
            <a:noFill/>
            <a:ln cap="flat" cmpd="sng" w="19050">
              <a:solidFill>
                <a:srgbClr val="434343"/>
              </a:solidFill>
              <a:prstDash val="solid"/>
              <a:round/>
              <a:headEnd len="med" w="med" type="none"/>
              <a:tailEnd len="med" w="med" type="triangle"/>
            </a:ln>
          </p:spPr>
        </p:cxnSp>
      </p:grpSp>
      <p:sp>
        <p:nvSpPr>
          <p:cNvPr id="2281" name="Google Shape;2281;p276"/>
          <p:cNvSpPr/>
          <p:nvPr/>
        </p:nvSpPr>
        <p:spPr>
          <a:xfrm>
            <a:off x="2358175" y="856450"/>
            <a:ext cx="43782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Transformación de datos V</a:t>
            </a:r>
            <a:endParaRPr b="1">
              <a:solidFill>
                <a:schemeClr val="lt1"/>
              </a:solidFill>
              <a:latin typeface="DM Sans"/>
              <a:ea typeface="DM Sans"/>
              <a:cs typeface="DM Sans"/>
              <a:sym typeface="DM Sans"/>
            </a:endParaRPr>
          </a:p>
        </p:txBody>
      </p:sp>
      <p:sp>
        <p:nvSpPr>
          <p:cNvPr id="2282" name="Google Shape;2282;p276"/>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77"/>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15 - Dimensiones y medidas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07"/>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Diagrama de entidad - relación</a:t>
            </a:r>
            <a:endParaRPr b="1" i="0" sz="4000" u="none" cap="none" strike="noStrike">
              <a:solidFill>
                <a:schemeClr val="dk1"/>
              </a:solidFill>
              <a:latin typeface="DM Sans"/>
              <a:ea typeface="DM Sans"/>
              <a:cs typeface="DM Sans"/>
              <a:sym typeface="DM Sans"/>
            </a:endParaRPr>
          </a:p>
        </p:txBody>
      </p:sp>
      <p:pic>
        <p:nvPicPr>
          <p:cNvPr id="477" name="Google Shape;477;p10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78" name="Google Shape;478;p107"/>
          <p:cNvSpPr txBox="1"/>
          <p:nvPr/>
        </p:nvSpPr>
        <p:spPr>
          <a:xfrm>
            <a:off x="580075" y="2111175"/>
            <a:ext cx="7473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
              <a:buFont typeface="Arial"/>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&gt;&gt;Ejemplo: </a:t>
            </a:r>
            <a:r>
              <a:rPr lang="es-419" sz="1200">
                <a:solidFill>
                  <a:schemeClr val="dk1"/>
                </a:solidFill>
                <a:latin typeface="DM Sans"/>
                <a:ea typeface="DM Sans"/>
                <a:cs typeface="DM Sans"/>
                <a:sym typeface="DM Sans"/>
              </a:rPr>
              <a:t>utilizar como guía la práctica y el desafío genérico de la clase. </a:t>
            </a:r>
            <a:r>
              <a:rPr b="1"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rgbClr val="4D5156"/>
              </a:solidFill>
              <a:latin typeface="DM Sans"/>
              <a:ea typeface="DM Sans"/>
              <a:cs typeface="DM Sans"/>
              <a:sym typeface="DM Sans"/>
            </a:endParaRPr>
          </a:p>
          <a:p>
            <a:pPr indent="0" lvl="0" marL="0" rtl="0" algn="l">
              <a:spcBef>
                <a:spcPts val="0"/>
              </a:spcBef>
              <a:spcAft>
                <a:spcPts val="0"/>
              </a:spcAft>
              <a:buNone/>
            </a:pPr>
            <a:r>
              <a:t/>
            </a:r>
            <a:endParaRPr b="1" sz="1200">
              <a:solidFill>
                <a:srgbClr val="4D5156"/>
              </a:solidFill>
              <a:latin typeface="DM Sans"/>
              <a:ea typeface="DM Sans"/>
              <a:cs typeface="DM Sans"/>
              <a:sym typeface="DM Sans"/>
            </a:endParaRPr>
          </a:p>
        </p:txBody>
      </p:sp>
      <p:sp>
        <p:nvSpPr>
          <p:cNvPr id="479" name="Google Shape;479;p10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80" name="Google Shape;480;p10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4</a:t>
            </a:r>
            <a:endParaRPr b="0" i="0" sz="1500" u="none" cap="none" strike="noStrike">
              <a:solidFill>
                <a:srgbClr val="000000"/>
              </a:solidFill>
              <a:latin typeface="DM Sans Medium"/>
              <a:ea typeface="DM Sans Medium"/>
              <a:cs typeface="DM Sans Medium"/>
              <a:sym typeface="DM Sans Medium"/>
            </a:endParaRPr>
          </a:p>
        </p:txBody>
      </p:sp>
      <p:grpSp>
        <p:nvGrpSpPr>
          <p:cNvPr id="481" name="Google Shape;481;p107"/>
          <p:cNvGrpSpPr/>
          <p:nvPr/>
        </p:nvGrpSpPr>
        <p:grpSpPr>
          <a:xfrm>
            <a:off x="8089705" y="338166"/>
            <a:ext cx="702103" cy="660429"/>
            <a:chOff x="3137108" y="2467173"/>
            <a:chExt cx="738900" cy="738900"/>
          </a:xfrm>
        </p:grpSpPr>
        <p:sp>
          <p:nvSpPr>
            <p:cNvPr id="482" name="Google Shape;482;p10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107"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pic>
        <p:nvPicPr>
          <p:cNvPr id="484" name="Google Shape;484;p107"/>
          <p:cNvPicPr preferRelativeResize="0"/>
          <p:nvPr/>
        </p:nvPicPr>
        <p:blipFill rotWithShape="1">
          <a:blip r:embed="rId5">
            <a:alphaModFix/>
          </a:blip>
          <a:srcRect b="0" l="0" r="0" t="0"/>
          <a:stretch/>
        </p:blipFill>
        <p:spPr>
          <a:xfrm>
            <a:off x="1704026" y="2614149"/>
            <a:ext cx="4840102" cy="246005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78"/>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279"/>
          <p:cNvSpPr txBox="1"/>
          <p:nvPr/>
        </p:nvSpPr>
        <p:spPr>
          <a:xfrm>
            <a:off x="4572000" y="1517175"/>
            <a:ext cx="4102200" cy="180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esta ocasión usaremos un conjunto de datos referente a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Proyectos de Investigación del Ministerio de Ciencia y Tecnología de Colombia</a:t>
            </a:r>
            <a:r>
              <a:rPr lang="es-419" sz="1350">
                <a:solidFill>
                  <a:srgbClr val="83AEFB"/>
                </a:solidFill>
                <a:highlight>
                  <a:schemeClr val="lt1"/>
                </a:highlight>
                <a:latin typeface="DM Sans"/>
                <a:ea typeface="DM Sans"/>
                <a:cs typeface="DM Sans"/>
                <a:sym typeface="DM Sans"/>
              </a:rPr>
              <a:t>. </a:t>
            </a:r>
            <a:r>
              <a:rPr lang="es-419" sz="1350">
                <a:solidFill>
                  <a:schemeClr val="dk1"/>
                </a:solidFill>
                <a:highlight>
                  <a:schemeClr val="lt1"/>
                </a:highlight>
                <a:latin typeface="DM Sans"/>
                <a:ea typeface="DM Sans"/>
                <a:cs typeface="DM Sans"/>
                <a:sym typeface="DM Sans"/>
              </a:rPr>
              <a:t>En primera instancia crearemos una nueva MEDIDA que cuente la cantidad total de proyectos distintos existentes. 🧮</a:t>
            </a:r>
            <a:endParaRPr sz="1350">
              <a:solidFill>
                <a:schemeClr val="dk1"/>
              </a:solidFill>
              <a:highlight>
                <a:schemeClr val="lt1"/>
              </a:highlight>
              <a:latin typeface="DM Sans"/>
              <a:ea typeface="DM Sans"/>
              <a:cs typeface="DM Sans"/>
              <a:sym typeface="DM Sans"/>
            </a:endParaRPr>
          </a:p>
        </p:txBody>
      </p:sp>
      <p:pic>
        <p:nvPicPr>
          <p:cNvPr id="2298" name="Google Shape;2298;p279"/>
          <p:cNvPicPr preferRelativeResize="0"/>
          <p:nvPr/>
        </p:nvPicPr>
        <p:blipFill>
          <a:blip r:embed="rId4">
            <a:alphaModFix/>
          </a:blip>
          <a:stretch>
            <a:fillRect/>
          </a:stretch>
        </p:blipFill>
        <p:spPr>
          <a:xfrm>
            <a:off x="127400" y="1432225"/>
            <a:ext cx="4165350" cy="2279050"/>
          </a:xfrm>
          <a:prstGeom prst="rect">
            <a:avLst/>
          </a:prstGeom>
          <a:noFill/>
          <a:ln>
            <a:noFill/>
          </a:ln>
        </p:spPr>
      </p:pic>
      <p:sp>
        <p:nvSpPr>
          <p:cNvPr id="2299" name="Google Shape;2299;p279"/>
          <p:cNvSpPr txBox="1"/>
          <p:nvPr/>
        </p:nvSpPr>
        <p:spPr>
          <a:xfrm>
            <a:off x="169075" y="298150"/>
            <a:ext cx="77547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TRANSFORMACIONES AVANZADAS I</a:t>
            </a:r>
            <a:endParaRPr b="1" sz="1500">
              <a:latin typeface="DM Sans"/>
              <a:ea typeface="DM Sans"/>
              <a:cs typeface="DM Sans"/>
              <a:sym typeface="DM Sans"/>
            </a:endParaRPr>
          </a:p>
        </p:txBody>
      </p:sp>
      <p:pic>
        <p:nvPicPr>
          <p:cNvPr id="2300" name="Google Shape;2300;p279"/>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2301" name="Google Shape;2301;p279"/>
          <p:cNvSpPr txBox="1"/>
          <p:nvPr/>
        </p:nvSpPr>
        <p:spPr>
          <a:xfrm>
            <a:off x="4572000" y="3595100"/>
            <a:ext cx="4102200" cy="1067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1:</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Antes de poner manos a la obra deberás SIEMPRE analizar los datos. Apurarse solo produce errores. Toma el tiempo necesario para revisar los datos. 🧘🏻‍♂️</a:t>
            </a:r>
            <a:endParaRPr b="1" i="1" sz="1350">
              <a:solidFill>
                <a:schemeClr val="dk1"/>
              </a:solidFill>
              <a:latin typeface="DM Sans"/>
              <a:ea typeface="DM Sans"/>
              <a:cs typeface="DM Sans"/>
              <a:sym typeface="DM Sans"/>
            </a:endParaRPr>
          </a:p>
        </p:txBody>
      </p:sp>
      <p:grpSp>
        <p:nvGrpSpPr>
          <p:cNvPr id="2302" name="Google Shape;2302;p279"/>
          <p:cNvGrpSpPr/>
          <p:nvPr/>
        </p:nvGrpSpPr>
        <p:grpSpPr>
          <a:xfrm>
            <a:off x="4349391" y="3915638"/>
            <a:ext cx="445206" cy="558300"/>
            <a:chOff x="3959538" y="4088925"/>
            <a:chExt cx="407325" cy="558300"/>
          </a:xfrm>
        </p:grpSpPr>
        <p:sp>
          <p:nvSpPr>
            <p:cNvPr id="2303" name="Google Shape;2303;p279"/>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4" name="Google Shape;2304;p279"/>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2305" name="Google Shape;2305;p279"/>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2306" name="Google Shape;2306;p279"/>
          <p:cNvGrpSpPr/>
          <p:nvPr/>
        </p:nvGrpSpPr>
        <p:grpSpPr>
          <a:xfrm>
            <a:off x="8289540" y="146660"/>
            <a:ext cx="623188" cy="623188"/>
            <a:chOff x="5323100" y="2467173"/>
            <a:chExt cx="738900" cy="738900"/>
          </a:xfrm>
        </p:grpSpPr>
        <p:sp>
          <p:nvSpPr>
            <p:cNvPr id="2307" name="Google Shape;2307;p27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308" name="Google Shape;2308;p279"/>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80"/>
          <p:cNvSpPr txBox="1"/>
          <p:nvPr/>
        </p:nvSpPr>
        <p:spPr>
          <a:xfrm>
            <a:off x="4572025" y="1773150"/>
            <a:ext cx="4102200" cy="14856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Usando el mismo conjunto de datos, inserta un gráfico donde se muestre el total de proyectos y el detalle de proyectos por año. Utiliza la medida creada en el ejercicio anterior. 👈</a:t>
            </a:r>
            <a:endParaRPr sz="1350">
              <a:solidFill>
                <a:schemeClr val="dk1"/>
              </a:solidFill>
              <a:highlight>
                <a:schemeClr val="lt1"/>
              </a:highlight>
              <a:latin typeface="DM Sans"/>
              <a:ea typeface="DM Sans"/>
              <a:cs typeface="DM Sans"/>
              <a:sym typeface="DM Sans"/>
            </a:endParaRPr>
          </a:p>
        </p:txBody>
      </p:sp>
      <p:pic>
        <p:nvPicPr>
          <p:cNvPr id="2314" name="Google Shape;2314;p280"/>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315" name="Google Shape;2315;p280"/>
          <p:cNvSpPr txBox="1"/>
          <p:nvPr/>
        </p:nvSpPr>
        <p:spPr>
          <a:xfrm>
            <a:off x="4572000" y="3310350"/>
            <a:ext cx="4102200" cy="13518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2:</a:t>
            </a:r>
            <a:endParaRPr b="1" i="1" sz="1350">
              <a:solidFill>
                <a:schemeClr val="dk1"/>
              </a:solidFill>
              <a:latin typeface="DM Sans"/>
              <a:ea typeface="DM Sans"/>
              <a:cs typeface="DM Sans"/>
              <a:sym typeface="DM Sans"/>
            </a:endParaRPr>
          </a:p>
          <a:p>
            <a:pPr indent="0" lvl="0" marL="450000" rtl="0" algn="just">
              <a:lnSpc>
                <a:spcPct val="100000"/>
              </a:lnSpc>
              <a:spcBef>
                <a:spcPts val="0"/>
              </a:spcBef>
              <a:spcAft>
                <a:spcPts val="0"/>
              </a:spcAft>
              <a:buNone/>
            </a:pPr>
            <a:r>
              <a:rPr lang="es-419" sz="1350">
                <a:solidFill>
                  <a:schemeClr val="dk1"/>
                </a:solidFill>
                <a:latin typeface="DM Sans"/>
                <a:ea typeface="DM Sans"/>
                <a:cs typeface="DM Sans"/>
                <a:sym typeface="DM Sans"/>
              </a:rPr>
              <a:t>Crear medidas nos permite amasar los datos sin necesidad de usar SQL. Recuerden que los datos originales no son modificados con lo que hagan en Power BI. 📍</a:t>
            </a:r>
            <a:endParaRPr b="1" i="1" sz="1350">
              <a:solidFill>
                <a:schemeClr val="dk1"/>
              </a:solidFill>
              <a:latin typeface="DM Sans"/>
              <a:ea typeface="DM Sans"/>
              <a:cs typeface="DM Sans"/>
              <a:sym typeface="DM Sans"/>
            </a:endParaRPr>
          </a:p>
        </p:txBody>
      </p:sp>
      <p:grpSp>
        <p:nvGrpSpPr>
          <p:cNvPr id="2316" name="Google Shape;2316;p280"/>
          <p:cNvGrpSpPr/>
          <p:nvPr/>
        </p:nvGrpSpPr>
        <p:grpSpPr>
          <a:xfrm>
            <a:off x="4349391" y="3915638"/>
            <a:ext cx="445206" cy="558300"/>
            <a:chOff x="3959538" y="4088925"/>
            <a:chExt cx="407325" cy="558300"/>
          </a:xfrm>
        </p:grpSpPr>
        <p:sp>
          <p:nvSpPr>
            <p:cNvPr id="2317" name="Google Shape;2317;p28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8" name="Google Shape;2318;p280"/>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319" name="Google Shape;2319;p280"/>
          <p:cNvPicPr preferRelativeResize="0"/>
          <p:nvPr/>
        </p:nvPicPr>
        <p:blipFill>
          <a:blip r:embed="rId5">
            <a:alphaModFix/>
          </a:blip>
          <a:stretch>
            <a:fillRect/>
          </a:stretch>
        </p:blipFill>
        <p:spPr>
          <a:xfrm>
            <a:off x="127400" y="1432225"/>
            <a:ext cx="4165350" cy="2279050"/>
          </a:xfrm>
          <a:prstGeom prst="rect">
            <a:avLst/>
          </a:prstGeom>
          <a:noFill/>
          <a:ln>
            <a:noFill/>
          </a:ln>
        </p:spPr>
      </p:pic>
      <p:sp>
        <p:nvSpPr>
          <p:cNvPr id="2320" name="Google Shape;2320;p280"/>
          <p:cNvSpPr txBox="1"/>
          <p:nvPr/>
        </p:nvSpPr>
        <p:spPr>
          <a:xfrm>
            <a:off x="127400" y="298150"/>
            <a:ext cx="7867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TRANSFORMACIONES AVANZADAS II</a:t>
            </a:r>
            <a:endParaRPr b="1" sz="1500">
              <a:latin typeface="DM Sans"/>
              <a:ea typeface="DM Sans"/>
              <a:cs typeface="DM Sans"/>
              <a:sym typeface="DM Sans"/>
            </a:endParaRPr>
          </a:p>
        </p:txBody>
      </p:sp>
      <p:sp>
        <p:nvSpPr>
          <p:cNvPr id="2321" name="Google Shape;2321;p280"/>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2322" name="Google Shape;2322;p280"/>
          <p:cNvGrpSpPr/>
          <p:nvPr/>
        </p:nvGrpSpPr>
        <p:grpSpPr>
          <a:xfrm>
            <a:off x="8289540" y="146660"/>
            <a:ext cx="623188" cy="623188"/>
            <a:chOff x="5323100" y="2467173"/>
            <a:chExt cx="738900" cy="738900"/>
          </a:xfrm>
        </p:grpSpPr>
        <p:sp>
          <p:nvSpPr>
            <p:cNvPr id="2323" name="Google Shape;2323;p28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324" name="Google Shape;2324;p280"/>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81"/>
          <p:cNvSpPr txBox="1"/>
          <p:nvPr/>
        </p:nvSpPr>
        <p:spPr>
          <a:xfrm>
            <a:off x="4510925" y="2041125"/>
            <a:ext cx="4163400" cy="10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Usando el mismo conjunto de datos, crearemos una tabla calendario tomando como fecha de referencia FECHA_REGISTRO. 🗓️</a:t>
            </a:r>
            <a:endParaRPr sz="1500">
              <a:solidFill>
                <a:schemeClr val="dk1"/>
              </a:solidFill>
              <a:highlight>
                <a:schemeClr val="lt1"/>
              </a:highlight>
              <a:latin typeface="DM Sans"/>
              <a:ea typeface="DM Sans"/>
              <a:cs typeface="DM Sans"/>
              <a:sym typeface="DM Sans"/>
            </a:endParaRPr>
          </a:p>
        </p:txBody>
      </p:sp>
      <p:pic>
        <p:nvPicPr>
          <p:cNvPr id="2330" name="Google Shape;2330;p281"/>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331" name="Google Shape;2331;p281"/>
          <p:cNvSpPr txBox="1"/>
          <p:nvPr/>
        </p:nvSpPr>
        <p:spPr>
          <a:xfrm>
            <a:off x="4572000" y="3923300"/>
            <a:ext cx="4102200" cy="738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1"/>
                </a:solidFill>
                <a:latin typeface="DM Sans"/>
                <a:ea typeface="DM Sans"/>
                <a:cs typeface="DM Sans"/>
                <a:sym typeface="DM Sans"/>
              </a:rPr>
              <a:t>Notas actividad 3:</a:t>
            </a:r>
            <a:endParaRPr b="1" i="1" sz="11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La creación de la tabla calendario nos permite manejar las jerarquías de fechas con mayor claridad. </a:t>
            </a:r>
            <a:endParaRPr b="1" i="1" sz="1100">
              <a:solidFill>
                <a:schemeClr val="dk1"/>
              </a:solidFill>
              <a:latin typeface="DM Sans"/>
              <a:ea typeface="DM Sans"/>
              <a:cs typeface="DM Sans"/>
              <a:sym typeface="DM Sans"/>
            </a:endParaRPr>
          </a:p>
        </p:txBody>
      </p:sp>
      <p:grpSp>
        <p:nvGrpSpPr>
          <p:cNvPr id="2332" name="Google Shape;2332;p281"/>
          <p:cNvGrpSpPr/>
          <p:nvPr/>
        </p:nvGrpSpPr>
        <p:grpSpPr>
          <a:xfrm>
            <a:off x="4349391" y="4013588"/>
            <a:ext cx="445206" cy="558300"/>
            <a:chOff x="3959538" y="4088925"/>
            <a:chExt cx="407325" cy="558300"/>
          </a:xfrm>
        </p:grpSpPr>
        <p:sp>
          <p:nvSpPr>
            <p:cNvPr id="2333" name="Google Shape;2333;p28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34" name="Google Shape;2334;p281"/>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335" name="Google Shape;2335;p281"/>
          <p:cNvPicPr preferRelativeResize="0"/>
          <p:nvPr/>
        </p:nvPicPr>
        <p:blipFill>
          <a:blip r:embed="rId5">
            <a:alphaModFix/>
          </a:blip>
          <a:stretch>
            <a:fillRect/>
          </a:stretch>
        </p:blipFill>
        <p:spPr>
          <a:xfrm>
            <a:off x="127400" y="1432225"/>
            <a:ext cx="4165350" cy="2279050"/>
          </a:xfrm>
          <a:prstGeom prst="rect">
            <a:avLst/>
          </a:prstGeom>
          <a:noFill/>
          <a:ln>
            <a:noFill/>
          </a:ln>
        </p:spPr>
      </p:pic>
      <p:sp>
        <p:nvSpPr>
          <p:cNvPr id="2336" name="Google Shape;2336;p281"/>
          <p:cNvSpPr txBox="1"/>
          <p:nvPr/>
        </p:nvSpPr>
        <p:spPr>
          <a:xfrm>
            <a:off x="127400" y="221950"/>
            <a:ext cx="7867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TRANSFORMACIONES AVANZADAS III</a:t>
            </a:r>
            <a:endParaRPr b="1" sz="1500">
              <a:latin typeface="DM Sans"/>
              <a:ea typeface="DM Sans"/>
              <a:cs typeface="DM Sans"/>
              <a:sym typeface="DM Sans"/>
            </a:endParaRPr>
          </a:p>
        </p:txBody>
      </p:sp>
      <p:sp>
        <p:nvSpPr>
          <p:cNvPr id="2337" name="Google Shape;2337;p281"/>
          <p:cNvSpPr/>
          <p:nvPr/>
        </p:nvSpPr>
        <p:spPr>
          <a:xfrm>
            <a:off x="3179100" y="856450"/>
            <a:ext cx="16365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2338" name="Google Shape;2338;p281"/>
          <p:cNvGrpSpPr/>
          <p:nvPr/>
        </p:nvGrpSpPr>
        <p:grpSpPr>
          <a:xfrm>
            <a:off x="8289540" y="146660"/>
            <a:ext cx="623188" cy="623188"/>
            <a:chOff x="5323100" y="2467173"/>
            <a:chExt cx="738900" cy="738900"/>
          </a:xfrm>
        </p:grpSpPr>
        <p:sp>
          <p:nvSpPr>
            <p:cNvPr id="2339" name="Google Shape;2339;p28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340" name="Google Shape;2340;p28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82"/>
          <p:cNvSpPr txBox="1"/>
          <p:nvPr/>
        </p:nvSpPr>
        <p:spPr>
          <a:xfrm>
            <a:off x="4572000" y="1981113"/>
            <a:ext cx="4102200" cy="1101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Ahora crearemos nuestro perfil en Power BI. De esta manera nuestro trabajo podrá ser subido a la web. 💪🏼💻</a:t>
            </a:r>
            <a:endParaRPr sz="1500">
              <a:solidFill>
                <a:schemeClr val="dk1"/>
              </a:solidFill>
              <a:highlight>
                <a:schemeClr val="lt1"/>
              </a:highlight>
              <a:latin typeface="DM Sans"/>
              <a:ea typeface="DM Sans"/>
              <a:cs typeface="DM Sans"/>
              <a:sym typeface="DM Sans"/>
            </a:endParaRPr>
          </a:p>
        </p:txBody>
      </p:sp>
      <p:pic>
        <p:nvPicPr>
          <p:cNvPr id="2346" name="Google Shape;2346;p282"/>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pic>
        <p:nvPicPr>
          <p:cNvPr id="2347" name="Google Shape;2347;p282"/>
          <p:cNvPicPr preferRelativeResize="0"/>
          <p:nvPr/>
        </p:nvPicPr>
        <p:blipFill>
          <a:blip r:embed="rId4">
            <a:alphaModFix/>
          </a:blip>
          <a:stretch>
            <a:fillRect/>
          </a:stretch>
        </p:blipFill>
        <p:spPr>
          <a:xfrm>
            <a:off x="127400" y="1432225"/>
            <a:ext cx="4165350" cy="2279050"/>
          </a:xfrm>
          <a:prstGeom prst="rect">
            <a:avLst/>
          </a:prstGeom>
          <a:noFill/>
          <a:ln>
            <a:noFill/>
          </a:ln>
        </p:spPr>
      </p:pic>
      <p:sp>
        <p:nvSpPr>
          <p:cNvPr id="2348" name="Google Shape;2348;p282"/>
          <p:cNvSpPr txBox="1"/>
          <p:nvPr/>
        </p:nvSpPr>
        <p:spPr>
          <a:xfrm>
            <a:off x="4572000" y="3790675"/>
            <a:ext cx="4102200" cy="871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100">
                <a:solidFill>
                  <a:schemeClr val="dk1"/>
                </a:solidFill>
                <a:latin typeface="DM Sans"/>
                <a:ea typeface="DM Sans"/>
                <a:cs typeface="DM Sans"/>
                <a:sym typeface="DM Sans"/>
              </a:rPr>
              <a:t>Notas actividad 4:</a:t>
            </a:r>
            <a:endParaRPr b="1" i="1" sz="11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Recuerden que en el mundo actual todo el trabajo es colaborativo.🤝 Saber trabajar en la nube es fundamental. </a:t>
            </a:r>
            <a:endParaRPr b="1" i="1" sz="1000">
              <a:solidFill>
                <a:schemeClr val="dk1"/>
              </a:solidFill>
              <a:latin typeface="DM Sans"/>
              <a:ea typeface="DM Sans"/>
              <a:cs typeface="DM Sans"/>
              <a:sym typeface="DM Sans"/>
            </a:endParaRPr>
          </a:p>
        </p:txBody>
      </p:sp>
      <p:grpSp>
        <p:nvGrpSpPr>
          <p:cNvPr id="2349" name="Google Shape;2349;p282"/>
          <p:cNvGrpSpPr/>
          <p:nvPr/>
        </p:nvGrpSpPr>
        <p:grpSpPr>
          <a:xfrm>
            <a:off x="4349391" y="3947263"/>
            <a:ext cx="445206" cy="558300"/>
            <a:chOff x="3959538" y="4088925"/>
            <a:chExt cx="407325" cy="558300"/>
          </a:xfrm>
        </p:grpSpPr>
        <p:sp>
          <p:nvSpPr>
            <p:cNvPr id="2350" name="Google Shape;2350;p28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51" name="Google Shape;2351;p28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352" name="Google Shape;2352;p282"/>
          <p:cNvSpPr txBox="1"/>
          <p:nvPr/>
        </p:nvSpPr>
        <p:spPr>
          <a:xfrm>
            <a:off x="127400" y="298150"/>
            <a:ext cx="7867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TRANSFORMACIONES AVANZADAS IV</a:t>
            </a:r>
            <a:endParaRPr b="1" sz="1500">
              <a:latin typeface="DM Sans"/>
              <a:ea typeface="DM Sans"/>
              <a:cs typeface="DM Sans"/>
              <a:sym typeface="DM Sans"/>
            </a:endParaRPr>
          </a:p>
        </p:txBody>
      </p:sp>
      <p:sp>
        <p:nvSpPr>
          <p:cNvPr id="2353" name="Google Shape;2353;p282"/>
          <p:cNvSpPr/>
          <p:nvPr/>
        </p:nvSpPr>
        <p:spPr>
          <a:xfrm>
            <a:off x="3712500" y="856450"/>
            <a:ext cx="16446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2354" name="Google Shape;2354;p282"/>
          <p:cNvGrpSpPr/>
          <p:nvPr/>
        </p:nvGrpSpPr>
        <p:grpSpPr>
          <a:xfrm>
            <a:off x="8289540" y="146660"/>
            <a:ext cx="623188" cy="623188"/>
            <a:chOff x="5323100" y="2467173"/>
            <a:chExt cx="738900" cy="738900"/>
          </a:xfrm>
        </p:grpSpPr>
        <p:sp>
          <p:nvSpPr>
            <p:cNvPr id="2355" name="Google Shape;2355;p28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356" name="Google Shape;2356;p28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83"/>
          <p:cNvSpPr txBox="1"/>
          <p:nvPr/>
        </p:nvSpPr>
        <p:spPr>
          <a:xfrm>
            <a:off x="4610025" y="1737525"/>
            <a:ext cx="4064100" cy="1449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Una vez creado el perfil podremos subir el proyecto a nuestro espacio de trabajo en la web. 🙋🏻‍♂️ Publica tu proyecto en la web y verifica que se pueda acceder desde un navegador (Chrome, Egde, Firefox, Safari, etc). </a:t>
            </a:r>
            <a:endParaRPr sz="1350">
              <a:solidFill>
                <a:schemeClr val="dk1"/>
              </a:solidFill>
              <a:highlight>
                <a:schemeClr val="lt1"/>
              </a:highlight>
              <a:latin typeface="DM Sans"/>
              <a:ea typeface="DM Sans"/>
              <a:cs typeface="DM Sans"/>
              <a:sym typeface="DM Sans"/>
            </a:endParaRPr>
          </a:p>
        </p:txBody>
      </p:sp>
      <p:pic>
        <p:nvPicPr>
          <p:cNvPr id="2362" name="Google Shape;2362;p283"/>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pic>
        <p:nvPicPr>
          <p:cNvPr id="2363" name="Google Shape;2363;p283"/>
          <p:cNvPicPr preferRelativeResize="0"/>
          <p:nvPr/>
        </p:nvPicPr>
        <p:blipFill>
          <a:blip r:embed="rId4">
            <a:alphaModFix/>
          </a:blip>
          <a:stretch>
            <a:fillRect/>
          </a:stretch>
        </p:blipFill>
        <p:spPr>
          <a:xfrm>
            <a:off x="127400" y="1432225"/>
            <a:ext cx="4165350" cy="2279050"/>
          </a:xfrm>
          <a:prstGeom prst="rect">
            <a:avLst/>
          </a:prstGeom>
          <a:noFill/>
          <a:ln>
            <a:noFill/>
          </a:ln>
        </p:spPr>
      </p:pic>
      <p:sp>
        <p:nvSpPr>
          <p:cNvPr id="2364" name="Google Shape;2364;p283"/>
          <p:cNvSpPr txBox="1"/>
          <p:nvPr/>
        </p:nvSpPr>
        <p:spPr>
          <a:xfrm>
            <a:off x="4356525" y="3630700"/>
            <a:ext cx="4317600" cy="1031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5:</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Siempre verifica que tu trabajo puede ser visto correctamente desde la web. Una buena práctica es ingresar en modo incógnito y ver si funciona correctamente. 🦸🏻‍♀️</a:t>
            </a:r>
            <a:endParaRPr b="1" i="1" sz="1350">
              <a:solidFill>
                <a:schemeClr val="dk1"/>
              </a:solidFill>
              <a:latin typeface="DM Sans"/>
              <a:ea typeface="DM Sans"/>
              <a:cs typeface="DM Sans"/>
              <a:sym typeface="DM Sans"/>
            </a:endParaRPr>
          </a:p>
        </p:txBody>
      </p:sp>
      <p:grpSp>
        <p:nvGrpSpPr>
          <p:cNvPr id="2365" name="Google Shape;2365;p283"/>
          <p:cNvGrpSpPr/>
          <p:nvPr/>
        </p:nvGrpSpPr>
        <p:grpSpPr>
          <a:xfrm>
            <a:off x="4126791" y="3955838"/>
            <a:ext cx="445206" cy="558300"/>
            <a:chOff x="3959538" y="4088925"/>
            <a:chExt cx="407325" cy="558300"/>
          </a:xfrm>
        </p:grpSpPr>
        <p:sp>
          <p:nvSpPr>
            <p:cNvPr id="2366" name="Google Shape;2366;p28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7" name="Google Shape;2367;p283"/>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368" name="Google Shape;2368;p283"/>
          <p:cNvSpPr txBox="1"/>
          <p:nvPr/>
        </p:nvSpPr>
        <p:spPr>
          <a:xfrm>
            <a:off x="127400" y="298150"/>
            <a:ext cx="7867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TRANSFORMACIONES AVANZADAS V</a:t>
            </a:r>
            <a:endParaRPr b="1" sz="1500">
              <a:latin typeface="DM Sans"/>
              <a:ea typeface="DM Sans"/>
              <a:cs typeface="DM Sans"/>
              <a:sym typeface="DM Sans"/>
            </a:endParaRPr>
          </a:p>
        </p:txBody>
      </p:sp>
      <p:sp>
        <p:nvSpPr>
          <p:cNvPr id="2369" name="Google Shape;2369;p283"/>
          <p:cNvSpPr/>
          <p:nvPr/>
        </p:nvSpPr>
        <p:spPr>
          <a:xfrm>
            <a:off x="3888750" y="927850"/>
            <a:ext cx="1601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2370" name="Google Shape;2370;p283"/>
          <p:cNvGrpSpPr/>
          <p:nvPr/>
        </p:nvGrpSpPr>
        <p:grpSpPr>
          <a:xfrm>
            <a:off x="8289540" y="146660"/>
            <a:ext cx="623188" cy="623188"/>
            <a:chOff x="5323100" y="2467173"/>
            <a:chExt cx="738900" cy="738900"/>
          </a:xfrm>
        </p:grpSpPr>
        <p:sp>
          <p:nvSpPr>
            <p:cNvPr id="2371" name="Google Shape;2371;p2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372" name="Google Shape;2372;p283"/>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284"/>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85"/>
          <p:cNvSpPr txBox="1"/>
          <p:nvPr/>
        </p:nvSpPr>
        <p:spPr>
          <a:xfrm>
            <a:off x="740250" y="3956463"/>
            <a:ext cx="7663500" cy="795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300">
                <a:solidFill>
                  <a:schemeClr val="dk1"/>
                </a:solidFill>
                <a:highlight>
                  <a:schemeClr val="lt1"/>
                </a:highlight>
                <a:latin typeface="DM Sans"/>
                <a:ea typeface="DM Sans"/>
                <a:cs typeface="DM Sans"/>
                <a:sym typeface="DM Sans"/>
              </a:rPr>
              <a:t>Recuerda que las fórmulas de Power BI son bastante similares a las de Excel. Sus nombres son bastante elocuentes y, además, son muy simples de usar. 👍🏼</a:t>
            </a:r>
            <a:endParaRPr sz="1300">
              <a:solidFill>
                <a:schemeClr val="dk1"/>
              </a:solidFill>
              <a:highlight>
                <a:schemeClr val="lt1"/>
              </a:highlight>
              <a:latin typeface="DM Sans"/>
              <a:ea typeface="DM Sans"/>
              <a:cs typeface="DM Sans"/>
              <a:sym typeface="DM Sans"/>
            </a:endParaRPr>
          </a:p>
        </p:txBody>
      </p:sp>
      <p:pic>
        <p:nvPicPr>
          <p:cNvPr id="2383" name="Google Shape;2383;p285"/>
          <p:cNvPicPr preferRelativeResize="0"/>
          <p:nvPr/>
        </p:nvPicPr>
        <p:blipFill>
          <a:blip r:embed="rId3">
            <a:alphaModFix/>
          </a:blip>
          <a:stretch>
            <a:fillRect/>
          </a:stretch>
        </p:blipFill>
        <p:spPr>
          <a:xfrm>
            <a:off x="587999" y="1348313"/>
            <a:ext cx="7968000" cy="2446875"/>
          </a:xfrm>
          <a:prstGeom prst="rect">
            <a:avLst/>
          </a:prstGeom>
          <a:noFill/>
          <a:ln>
            <a:noFill/>
          </a:ln>
        </p:spPr>
      </p:pic>
      <p:sp>
        <p:nvSpPr>
          <p:cNvPr id="2384" name="Google Shape;2384;p285"/>
          <p:cNvSpPr/>
          <p:nvPr/>
        </p:nvSpPr>
        <p:spPr>
          <a:xfrm>
            <a:off x="2135700" y="856450"/>
            <a:ext cx="46986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Transformaciones avanzadas I</a:t>
            </a:r>
            <a:endParaRPr b="1">
              <a:solidFill>
                <a:schemeClr val="lt1"/>
              </a:solidFill>
              <a:latin typeface="DM Sans"/>
              <a:ea typeface="DM Sans"/>
              <a:cs typeface="DM Sans"/>
              <a:sym typeface="DM Sans"/>
            </a:endParaRPr>
          </a:p>
        </p:txBody>
      </p:sp>
      <p:sp>
        <p:nvSpPr>
          <p:cNvPr id="2385" name="Google Shape;2385;p285"/>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pic>
        <p:nvPicPr>
          <p:cNvPr id="2390" name="Google Shape;2390;p286"/>
          <p:cNvPicPr preferRelativeResize="0"/>
          <p:nvPr/>
        </p:nvPicPr>
        <p:blipFill rotWithShape="1">
          <a:blip r:embed="rId3">
            <a:alphaModFix/>
          </a:blip>
          <a:srcRect b="0" l="0" r="0" t="8583"/>
          <a:stretch/>
        </p:blipFill>
        <p:spPr>
          <a:xfrm>
            <a:off x="521712" y="1323575"/>
            <a:ext cx="8100589" cy="3425550"/>
          </a:xfrm>
          <a:prstGeom prst="rect">
            <a:avLst/>
          </a:prstGeom>
          <a:noFill/>
          <a:ln>
            <a:noFill/>
          </a:ln>
        </p:spPr>
      </p:pic>
      <p:sp>
        <p:nvSpPr>
          <p:cNvPr id="2391" name="Google Shape;2391;p286"/>
          <p:cNvSpPr/>
          <p:nvPr/>
        </p:nvSpPr>
        <p:spPr>
          <a:xfrm>
            <a:off x="2206900" y="856450"/>
            <a:ext cx="51078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Transformaciones avanzadas II</a:t>
            </a:r>
            <a:endParaRPr b="1">
              <a:solidFill>
                <a:schemeClr val="lt1"/>
              </a:solidFill>
              <a:latin typeface="DM Sans"/>
              <a:ea typeface="DM Sans"/>
              <a:cs typeface="DM Sans"/>
              <a:sym typeface="DM Sans"/>
            </a:endParaRPr>
          </a:p>
        </p:txBody>
      </p:sp>
      <p:sp>
        <p:nvSpPr>
          <p:cNvPr id="2392" name="Google Shape;2392;p286"/>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pic>
        <p:nvPicPr>
          <p:cNvPr id="2397" name="Google Shape;2397;p287"/>
          <p:cNvPicPr preferRelativeResize="0"/>
          <p:nvPr/>
        </p:nvPicPr>
        <p:blipFill>
          <a:blip r:embed="rId3">
            <a:alphaModFix/>
          </a:blip>
          <a:stretch>
            <a:fillRect/>
          </a:stretch>
        </p:blipFill>
        <p:spPr>
          <a:xfrm>
            <a:off x="152400" y="1638000"/>
            <a:ext cx="8839198" cy="1633912"/>
          </a:xfrm>
          <a:prstGeom prst="rect">
            <a:avLst/>
          </a:prstGeom>
          <a:noFill/>
          <a:ln>
            <a:noFill/>
          </a:ln>
        </p:spPr>
      </p:pic>
      <p:sp>
        <p:nvSpPr>
          <p:cNvPr id="2398" name="Google Shape;2398;p287"/>
          <p:cNvSpPr txBox="1"/>
          <p:nvPr/>
        </p:nvSpPr>
        <p:spPr>
          <a:xfrm>
            <a:off x="552150" y="3536925"/>
            <a:ext cx="8039700" cy="1081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Nota cómo las fórmulas son bastante simples (se llaman MONTH, QUARTER y YEAR). El nombre de la tabla cambiará dependiendo de cómo se hayan denominado cada uno. Como el campo de las fórmulas posee texto predictivo, si empiezas a escribir te brindará sugerencias.🤲🏼 </a:t>
            </a:r>
            <a:endParaRPr sz="1350">
              <a:solidFill>
                <a:schemeClr val="dk1"/>
              </a:solidFill>
              <a:highlight>
                <a:schemeClr val="lt1"/>
              </a:highlight>
              <a:latin typeface="DM Sans"/>
              <a:ea typeface="DM Sans"/>
              <a:cs typeface="DM Sans"/>
              <a:sym typeface="DM Sans"/>
            </a:endParaRPr>
          </a:p>
        </p:txBody>
      </p:sp>
      <p:sp>
        <p:nvSpPr>
          <p:cNvPr id="2399" name="Google Shape;2399;p287"/>
          <p:cNvSpPr/>
          <p:nvPr/>
        </p:nvSpPr>
        <p:spPr>
          <a:xfrm>
            <a:off x="2055625" y="856450"/>
            <a:ext cx="48144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Transformaciones avanzadas III</a:t>
            </a:r>
            <a:endParaRPr b="1">
              <a:solidFill>
                <a:schemeClr val="lt1"/>
              </a:solidFill>
              <a:latin typeface="DM Sans"/>
              <a:ea typeface="DM Sans"/>
              <a:cs typeface="DM Sans"/>
              <a:sym typeface="DM Sans"/>
            </a:endParaRPr>
          </a:p>
        </p:txBody>
      </p:sp>
      <p:sp>
        <p:nvSpPr>
          <p:cNvPr id="2400" name="Google Shape;2400;p287"/>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90"/>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90"/>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90"/>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419" sz="4000" u="none" cap="none" strike="noStrike">
                <a:solidFill>
                  <a:schemeClr val="dk1"/>
                </a:solidFill>
                <a:latin typeface="DM Sans"/>
                <a:ea typeface="DM Sans"/>
                <a:cs typeface="DM Sans"/>
                <a:sym typeface="DM Sans"/>
              </a:rPr>
              <a:t>¿Qué es el  Workbook?</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p:txBody>
      </p:sp>
      <p:sp>
        <p:nvSpPr>
          <p:cNvPr id="293" name="Google Shape;293;p90"/>
          <p:cNvSpPr txBox="1"/>
          <p:nvPr/>
        </p:nvSpPr>
        <p:spPr>
          <a:xfrm>
            <a:off x="457725" y="1644200"/>
            <a:ext cx="5651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Creamos este espacio para que puedas afianzar, potenciar y poner en práctica los saberes adquiridos en clase.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Aquí encontrarás </a:t>
            </a:r>
            <a:r>
              <a:rPr b="1" lang="es-419" sz="1350">
                <a:latin typeface="DM Sans"/>
                <a:ea typeface="DM Sans"/>
                <a:cs typeface="DM Sans"/>
                <a:sym typeface="DM Sans"/>
              </a:rPr>
              <a:t>once</a:t>
            </a:r>
            <a:r>
              <a:rPr b="1" i="0" lang="es-419" sz="1350" u="none" cap="none" strike="noStrike">
                <a:solidFill>
                  <a:srgbClr val="000000"/>
                </a:solidFill>
                <a:latin typeface="DM Sans"/>
                <a:ea typeface="DM Sans"/>
                <a:cs typeface="DM Sans"/>
                <a:sym typeface="DM Sans"/>
              </a:rPr>
              <a:t> instancias</a:t>
            </a:r>
            <a:r>
              <a:rPr b="0" i="0" lang="es-419" sz="1350" u="none" cap="none" strike="noStrike">
                <a:solidFill>
                  <a:srgbClr val="000000"/>
                </a:solidFill>
                <a:latin typeface="DM Sans"/>
                <a:ea typeface="DM Sans"/>
                <a:cs typeface="DM Sans"/>
                <a:sym typeface="DM Sans"/>
              </a:rPr>
              <a:t> que se relacionan con diversos contenidos abordados en el curso.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Estas actividades se desarrollan de manera </a:t>
            </a:r>
            <a:r>
              <a:rPr b="1" i="0" lang="es-419" sz="1350" u="none" cap="none" strike="noStrike">
                <a:solidFill>
                  <a:srgbClr val="000000"/>
                </a:solidFill>
                <a:latin typeface="DM Sans"/>
                <a:ea typeface="DM Sans"/>
                <a:cs typeface="DM Sans"/>
                <a:sym typeface="DM Sans"/>
              </a:rPr>
              <a:t>asincrónica </a:t>
            </a:r>
            <a:r>
              <a:rPr b="0" i="0" lang="es-419" sz="1350" u="none" cap="none" strike="noStrike">
                <a:solidFill>
                  <a:srgbClr val="000000"/>
                </a:solidFill>
                <a:latin typeface="DM Sans"/>
                <a:ea typeface="DM Sans"/>
                <a:cs typeface="DM Sans"/>
                <a:sym typeface="DM Sans"/>
              </a:rPr>
              <a:t>y </a:t>
            </a:r>
            <a:r>
              <a:rPr b="1" i="0" lang="es-419" sz="1350" u="sng" cap="none" strike="noStrike">
                <a:solidFill>
                  <a:srgbClr val="000000"/>
                </a:solidFill>
                <a:latin typeface="DM Sans"/>
                <a:ea typeface="DM Sans"/>
                <a:cs typeface="DM Sans"/>
                <a:sym typeface="DM Sans"/>
              </a:rPr>
              <a:t>no son entregables ni obligatorias.</a:t>
            </a:r>
            <a:r>
              <a:rPr b="0" i="0" lang="es-419" sz="1350" u="none" cap="none" strike="noStrike">
                <a:solidFill>
                  <a:srgbClr val="000000"/>
                </a:solidFill>
                <a:latin typeface="DM Sans"/>
                <a:ea typeface="DM Sans"/>
                <a:cs typeface="DM Sans"/>
                <a:sym typeface="DM Sans"/>
              </a:rPr>
              <a:t> </a:t>
            </a:r>
            <a:r>
              <a:rPr b="1" i="0" lang="es-419" sz="1350" u="none" cap="none" strike="noStrike">
                <a:solidFill>
                  <a:srgbClr val="000000"/>
                </a:solidFill>
                <a:latin typeface="DM Sans"/>
                <a:ea typeface="DM Sans"/>
                <a:cs typeface="DM Sans"/>
                <a:sym typeface="DM Sans"/>
              </a:rPr>
              <a:t>Sin embargo, su resolución es fundamental para la construcción del proyecto final. Te recomendamos que las realices.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¡A practicar! </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94" name="Google Shape;294;p90"/>
          <p:cNvGrpSpPr/>
          <p:nvPr/>
        </p:nvGrpSpPr>
        <p:grpSpPr>
          <a:xfrm>
            <a:off x="6728956" y="728729"/>
            <a:ext cx="702103" cy="660429"/>
            <a:chOff x="3137108" y="2467173"/>
            <a:chExt cx="738900" cy="738900"/>
          </a:xfrm>
        </p:grpSpPr>
        <p:sp>
          <p:nvSpPr>
            <p:cNvPr id="295" name="Google Shape;295;p9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9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pic>
        <p:nvPicPr>
          <p:cNvPr id="297" name="Google Shape;297;p90"/>
          <p:cNvPicPr preferRelativeResize="0"/>
          <p:nvPr/>
        </p:nvPicPr>
        <p:blipFill rotWithShape="1">
          <a:blip r:embed="rId4">
            <a:alphaModFix/>
          </a:blip>
          <a:srcRect b="0" l="0" r="0" t="0"/>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08"/>
          <p:cNvSpPr txBox="1"/>
          <p:nvPr/>
        </p:nvSpPr>
        <p:spPr>
          <a:xfrm>
            <a:off x="1461300" y="2202300"/>
            <a:ext cx="62214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SUBLENGUAJE SQL DML</a:t>
            </a:r>
            <a:endParaRPr b="1" sz="4000">
              <a:solidFill>
                <a:srgbClr val="12121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490" name="Google Shape;490;p10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a:t>
            </a:r>
            <a:r>
              <a:rPr lang="es-419" sz="1800">
                <a:solidFill>
                  <a:schemeClr val="dk1"/>
                </a:solidFill>
                <a:latin typeface="DM Sans"/>
                <a:ea typeface="DM Sans"/>
                <a:cs typeface="DM Sans"/>
                <a:sym typeface="DM Sans"/>
              </a:rPr>
              <a:t>5</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288"/>
          <p:cNvSpPr txBox="1"/>
          <p:nvPr/>
        </p:nvSpPr>
        <p:spPr>
          <a:xfrm>
            <a:off x="829200" y="3742525"/>
            <a:ext cx="7485600" cy="89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Primero deberás completar el registro (captura de la izquierda)👈. Luego podrás ingresar a la plataforma de Power BI, tal como se observa en la captura de la derecha.👆 </a:t>
            </a:r>
            <a:endParaRPr sz="1350">
              <a:solidFill>
                <a:schemeClr val="dk1"/>
              </a:solidFill>
              <a:highlight>
                <a:schemeClr val="lt1"/>
              </a:highlight>
              <a:latin typeface="DM Sans"/>
              <a:ea typeface="DM Sans"/>
              <a:cs typeface="DM Sans"/>
              <a:sym typeface="DM Sans"/>
            </a:endParaRPr>
          </a:p>
        </p:txBody>
      </p:sp>
      <p:pic>
        <p:nvPicPr>
          <p:cNvPr id="2406" name="Google Shape;2406;p288"/>
          <p:cNvPicPr preferRelativeResize="0"/>
          <p:nvPr/>
        </p:nvPicPr>
        <p:blipFill>
          <a:blip r:embed="rId3">
            <a:alphaModFix/>
          </a:blip>
          <a:stretch>
            <a:fillRect/>
          </a:stretch>
        </p:blipFill>
        <p:spPr>
          <a:xfrm>
            <a:off x="4098138" y="1530488"/>
            <a:ext cx="4567716" cy="2060825"/>
          </a:xfrm>
          <a:prstGeom prst="rect">
            <a:avLst/>
          </a:prstGeom>
          <a:noFill/>
          <a:ln>
            <a:noFill/>
          </a:ln>
          <a:effectLst>
            <a:outerShdw blurRad="57150" rotWithShape="0" algn="bl" dir="5400000" dist="19050">
              <a:srgbClr val="000000">
                <a:alpha val="50000"/>
              </a:srgbClr>
            </a:outerShdw>
          </a:effectLst>
        </p:spPr>
      </p:pic>
      <p:pic>
        <p:nvPicPr>
          <p:cNvPr id="2407" name="Google Shape;2407;p288"/>
          <p:cNvPicPr preferRelativeResize="0"/>
          <p:nvPr/>
        </p:nvPicPr>
        <p:blipFill>
          <a:blip r:embed="rId4">
            <a:alphaModFix/>
          </a:blip>
          <a:stretch>
            <a:fillRect/>
          </a:stretch>
        </p:blipFill>
        <p:spPr>
          <a:xfrm>
            <a:off x="478153" y="1535900"/>
            <a:ext cx="3417467" cy="2060826"/>
          </a:xfrm>
          <a:prstGeom prst="rect">
            <a:avLst/>
          </a:prstGeom>
          <a:noFill/>
          <a:ln>
            <a:noFill/>
          </a:ln>
          <a:effectLst>
            <a:outerShdw blurRad="57150" rotWithShape="0" algn="bl" dir="5400000" dist="19050">
              <a:srgbClr val="000000">
                <a:alpha val="50000"/>
              </a:srgbClr>
            </a:outerShdw>
          </a:effectLst>
        </p:spPr>
      </p:pic>
      <p:sp>
        <p:nvSpPr>
          <p:cNvPr id="2408" name="Google Shape;2408;p288"/>
          <p:cNvSpPr/>
          <p:nvPr/>
        </p:nvSpPr>
        <p:spPr>
          <a:xfrm>
            <a:off x="2144600" y="856450"/>
            <a:ext cx="50634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Transformaciones avanzadas IV</a:t>
            </a:r>
            <a:endParaRPr b="1">
              <a:solidFill>
                <a:schemeClr val="lt1"/>
              </a:solidFill>
              <a:latin typeface="DM Sans"/>
              <a:ea typeface="DM Sans"/>
              <a:cs typeface="DM Sans"/>
              <a:sym typeface="DM Sans"/>
            </a:endParaRPr>
          </a:p>
        </p:txBody>
      </p:sp>
      <p:sp>
        <p:nvSpPr>
          <p:cNvPr id="2409" name="Google Shape;2409;p28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289"/>
          <p:cNvSpPr txBox="1"/>
          <p:nvPr/>
        </p:nvSpPr>
        <p:spPr>
          <a:xfrm>
            <a:off x="589950" y="3861963"/>
            <a:ext cx="7964100" cy="71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Simplemente presionando el botón 🖱️ PUBLICAR y completando unos simples datos (captura de la izquierda), el proyecto quedará disponible en la web (captura de la derecha). 📲 </a:t>
            </a:r>
            <a:endParaRPr sz="1350">
              <a:solidFill>
                <a:schemeClr val="dk1"/>
              </a:solidFill>
              <a:highlight>
                <a:schemeClr val="lt1"/>
              </a:highlight>
              <a:latin typeface="DM Sans"/>
              <a:ea typeface="DM Sans"/>
              <a:cs typeface="DM Sans"/>
              <a:sym typeface="DM Sans"/>
            </a:endParaRPr>
          </a:p>
        </p:txBody>
      </p:sp>
      <p:pic>
        <p:nvPicPr>
          <p:cNvPr id="2415" name="Google Shape;2415;p289"/>
          <p:cNvPicPr preferRelativeResize="0"/>
          <p:nvPr/>
        </p:nvPicPr>
        <p:blipFill>
          <a:blip r:embed="rId3">
            <a:alphaModFix/>
          </a:blip>
          <a:stretch>
            <a:fillRect/>
          </a:stretch>
        </p:blipFill>
        <p:spPr>
          <a:xfrm>
            <a:off x="4782413" y="1599575"/>
            <a:ext cx="3728420" cy="2060826"/>
          </a:xfrm>
          <a:prstGeom prst="rect">
            <a:avLst/>
          </a:prstGeom>
          <a:noFill/>
          <a:ln>
            <a:noFill/>
          </a:ln>
          <a:effectLst>
            <a:outerShdw blurRad="57150" rotWithShape="0" algn="bl" dir="5400000" dist="19050">
              <a:srgbClr val="000000">
                <a:alpha val="50000"/>
              </a:srgbClr>
            </a:outerShdw>
          </a:effectLst>
        </p:spPr>
      </p:pic>
      <p:pic>
        <p:nvPicPr>
          <p:cNvPr id="2416" name="Google Shape;2416;p289"/>
          <p:cNvPicPr preferRelativeResize="0"/>
          <p:nvPr/>
        </p:nvPicPr>
        <p:blipFill>
          <a:blip r:embed="rId4">
            <a:alphaModFix/>
          </a:blip>
          <a:stretch>
            <a:fillRect/>
          </a:stretch>
        </p:blipFill>
        <p:spPr>
          <a:xfrm>
            <a:off x="698563" y="1599575"/>
            <a:ext cx="3483962" cy="2060825"/>
          </a:xfrm>
          <a:prstGeom prst="rect">
            <a:avLst/>
          </a:prstGeom>
          <a:noFill/>
          <a:ln>
            <a:noFill/>
          </a:ln>
          <a:effectLst>
            <a:outerShdw blurRad="57150" rotWithShape="0" algn="bl" dir="5400000" dist="19050">
              <a:srgbClr val="000000">
                <a:alpha val="50000"/>
              </a:srgbClr>
            </a:outerShdw>
          </a:effectLst>
        </p:spPr>
      </p:pic>
      <p:sp>
        <p:nvSpPr>
          <p:cNvPr id="2417" name="Google Shape;2417;p289"/>
          <p:cNvSpPr/>
          <p:nvPr/>
        </p:nvSpPr>
        <p:spPr>
          <a:xfrm>
            <a:off x="3571338" y="1599575"/>
            <a:ext cx="610200" cy="414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289"/>
          <p:cNvCxnSpPr>
            <a:endCxn id="2417" idx="3"/>
          </p:cNvCxnSpPr>
          <p:nvPr/>
        </p:nvCxnSpPr>
        <p:spPr>
          <a:xfrm flipH="1" rot="10800000">
            <a:off x="3320199" y="1953458"/>
            <a:ext cx="340500" cy="467400"/>
          </a:xfrm>
          <a:prstGeom prst="straightConnector1">
            <a:avLst/>
          </a:prstGeom>
          <a:noFill/>
          <a:ln cap="flat" cmpd="sng" w="19050">
            <a:solidFill>
              <a:srgbClr val="666666"/>
            </a:solidFill>
            <a:prstDash val="solid"/>
            <a:round/>
            <a:headEnd len="med" w="med" type="none"/>
            <a:tailEnd len="med" w="med" type="triangle"/>
          </a:ln>
        </p:spPr>
      </p:cxnSp>
      <p:sp>
        <p:nvSpPr>
          <p:cNvPr id="2419" name="Google Shape;2419;p289"/>
          <p:cNvSpPr/>
          <p:nvPr/>
        </p:nvSpPr>
        <p:spPr>
          <a:xfrm>
            <a:off x="2250150" y="856450"/>
            <a:ext cx="51198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Transformaciones avanzadas V</a:t>
            </a:r>
            <a:endParaRPr b="1">
              <a:solidFill>
                <a:schemeClr val="lt1"/>
              </a:solidFill>
              <a:latin typeface="DM Sans"/>
              <a:ea typeface="DM Sans"/>
              <a:cs typeface="DM Sans"/>
              <a:sym typeface="DM Sans"/>
            </a:endParaRPr>
          </a:p>
        </p:txBody>
      </p:sp>
      <p:sp>
        <p:nvSpPr>
          <p:cNvPr id="2420" name="Google Shape;2420;p28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90"/>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16 - Gráficos y segmentaciones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291"/>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92"/>
          <p:cNvSpPr txBox="1"/>
          <p:nvPr/>
        </p:nvSpPr>
        <p:spPr>
          <a:xfrm>
            <a:off x="4508625" y="1116250"/>
            <a:ext cx="4165500" cy="179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Seguimos usando los datos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Proyectos de Investigación del Ministerio de Ciencia y Tecnología de Colombia</a:t>
            </a:r>
            <a:r>
              <a:rPr lang="es-419" sz="1350">
                <a:solidFill>
                  <a:schemeClr val="dk1"/>
                </a:solidFill>
                <a:highlight>
                  <a:schemeClr val="lt1"/>
                </a:highlight>
                <a:latin typeface="DM Sans"/>
                <a:ea typeface="DM Sans"/>
                <a:cs typeface="DM Sans"/>
                <a:sym typeface="DM Sans"/>
              </a:rPr>
              <a:t>. Necesitamos crear un gráfico 📈 donde muestre a qué entidades ejecutivas le fueron aprobados más proyectos (usar el campo ENTIDAD_EJECUTA).  </a:t>
            </a:r>
            <a:endParaRPr sz="1350">
              <a:solidFill>
                <a:schemeClr val="dk1"/>
              </a:solidFill>
              <a:highlight>
                <a:schemeClr val="lt1"/>
              </a:highlight>
              <a:latin typeface="DM Sans"/>
              <a:ea typeface="DM Sans"/>
              <a:cs typeface="DM Sans"/>
              <a:sym typeface="DM Sans"/>
            </a:endParaRPr>
          </a:p>
        </p:txBody>
      </p:sp>
      <p:sp>
        <p:nvSpPr>
          <p:cNvPr id="2436" name="Google Shape;2436;p292"/>
          <p:cNvSpPr txBox="1"/>
          <p:nvPr/>
        </p:nvSpPr>
        <p:spPr>
          <a:xfrm>
            <a:off x="1428450" y="298150"/>
            <a:ext cx="62871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GRÁFICOS I</a:t>
            </a:r>
            <a:endParaRPr b="1" sz="1500">
              <a:latin typeface="DM Sans"/>
              <a:ea typeface="DM Sans"/>
              <a:cs typeface="DM Sans"/>
              <a:sym typeface="DM Sans"/>
            </a:endParaRPr>
          </a:p>
        </p:txBody>
      </p:sp>
      <p:pic>
        <p:nvPicPr>
          <p:cNvPr id="2437" name="Google Shape;2437;p29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438" name="Google Shape;2438;p292"/>
          <p:cNvSpPr txBox="1"/>
          <p:nvPr/>
        </p:nvSpPr>
        <p:spPr>
          <a:xfrm>
            <a:off x="4356525" y="3350600"/>
            <a:ext cx="4317600" cy="1259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1:</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Como en este caso, a veces las definiciones son poco claras e implican conocer los datos. Siempre se recomienda preguntar 📣 para evitar ambigüedades y trabajar en vano. </a:t>
            </a:r>
            <a:endParaRPr b="1" i="1" sz="1350">
              <a:solidFill>
                <a:schemeClr val="dk1"/>
              </a:solidFill>
              <a:latin typeface="DM Sans"/>
              <a:ea typeface="DM Sans"/>
              <a:cs typeface="DM Sans"/>
              <a:sym typeface="DM Sans"/>
            </a:endParaRPr>
          </a:p>
        </p:txBody>
      </p:sp>
      <p:grpSp>
        <p:nvGrpSpPr>
          <p:cNvPr id="2439" name="Google Shape;2439;p292"/>
          <p:cNvGrpSpPr/>
          <p:nvPr/>
        </p:nvGrpSpPr>
        <p:grpSpPr>
          <a:xfrm>
            <a:off x="4126791" y="3803438"/>
            <a:ext cx="445206" cy="558300"/>
            <a:chOff x="3959538" y="4088925"/>
            <a:chExt cx="407325" cy="558300"/>
          </a:xfrm>
        </p:grpSpPr>
        <p:sp>
          <p:nvSpPr>
            <p:cNvPr id="2440" name="Google Shape;2440;p29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41" name="Google Shape;2441;p29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pic>
        <p:nvPicPr>
          <p:cNvPr id="2442" name="Google Shape;2442;p292"/>
          <p:cNvPicPr preferRelativeResize="0"/>
          <p:nvPr/>
        </p:nvPicPr>
        <p:blipFill>
          <a:blip r:embed="rId6">
            <a:alphaModFix/>
          </a:blip>
          <a:stretch>
            <a:fillRect/>
          </a:stretch>
        </p:blipFill>
        <p:spPr>
          <a:xfrm>
            <a:off x="127400" y="1432225"/>
            <a:ext cx="4165350" cy="2279050"/>
          </a:xfrm>
          <a:prstGeom prst="rect">
            <a:avLst/>
          </a:prstGeom>
          <a:noFill/>
          <a:ln>
            <a:noFill/>
          </a:ln>
        </p:spPr>
      </p:pic>
      <p:sp>
        <p:nvSpPr>
          <p:cNvPr id="2443" name="Google Shape;2443;p292"/>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2444" name="Google Shape;2444;p292"/>
          <p:cNvGrpSpPr/>
          <p:nvPr/>
        </p:nvGrpSpPr>
        <p:grpSpPr>
          <a:xfrm>
            <a:off x="8289540" y="146660"/>
            <a:ext cx="623188" cy="623188"/>
            <a:chOff x="5323100" y="2467173"/>
            <a:chExt cx="738900" cy="738900"/>
          </a:xfrm>
        </p:grpSpPr>
        <p:sp>
          <p:nvSpPr>
            <p:cNvPr id="2445" name="Google Shape;2445;p29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446" name="Google Shape;2446;p292"/>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293"/>
          <p:cNvSpPr txBox="1"/>
          <p:nvPr/>
        </p:nvSpPr>
        <p:spPr>
          <a:xfrm>
            <a:off x="4572000" y="1795125"/>
            <a:ext cx="4102200" cy="133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Continuando con el ejercicio N° 1, ➕ crea una nueva hoja, agrégale un título a la hoja, repite el mismo gráfico pero agrégale un título y etiquetas de datos. Desactiva el título del eje X. </a:t>
            </a:r>
            <a:endParaRPr sz="1350">
              <a:solidFill>
                <a:schemeClr val="dk1"/>
              </a:solidFill>
              <a:highlight>
                <a:schemeClr val="lt1"/>
              </a:highlight>
              <a:latin typeface="DM Sans"/>
              <a:ea typeface="DM Sans"/>
              <a:cs typeface="DM Sans"/>
              <a:sym typeface="DM Sans"/>
            </a:endParaRPr>
          </a:p>
        </p:txBody>
      </p:sp>
      <p:sp>
        <p:nvSpPr>
          <p:cNvPr id="2452" name="Google Shape;2452;p293"/>
          <p:cNvSpPr txBox="1"/>
          <p:nvPr/>
        </p:nvSpPr>
        <p:spPr>
          <a:xfrm>
            <a:off x="1428450" y="298150"/>
            <a:ext cx="62871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POWER BI - GRÁFICOS II</a:t>
            </a:r>
            <a:endParaRPr b="1" sz="1500">
              <a:latin typeface="DM Sans"/>
              <a:ea typeface="DM Sans"/>
              <a:cs typeface="DM Sans"/>
              <a:sym typeface="DM Sans"/>
            </a:endParaRPr>
          </a:p>
        </p:txBody>
      </p:sp>
      <p:pic>
        <p:nvPicPr>
          <p:cNvPr id="2453" name="Google Shape;2453;p293"/>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454" name="Google Shape;2454;p293"/>
          <p:cNvSpPr txBox="1"/>
          <p:nvPr/>
        </p:nvSpPr>
        <p:spPr>
          <a:xfrm>
            <a:off x="4356525" y="3807800"/>
            <a:ext cx="4317600" cy="854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2:</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En los detalles está la excelencia.🥇 No dejar nada librado al azar ni a la interpretación del usuario. Todo debe estar bien claro. </a:t>
            </a:r>
            <a:endParaRPr b="1" i="1" sz="1350">
              <a:solidFill>
                <a:schemeClr val="dk1"/>
              </a:solidFill>
              <a:latin typeface="DM Sans"/>
              <a:ea typeface="DM Sans"/>
              <a:cs typeface="DM Sans"/>
              <a:sym typeface="DM Sans"/>
            </a:endParaRPr>
          </a:p>
        </p:txBody>
      </p:sp>
      <p:grpSp>
        <p:nvGrpSpPr>
          <p:cNvPr id="2455" name="Google Shape;2455;p293"/>
          <p:cNvGrpSpPr/>
          <p:nvPr/>
        </p:nvGrpSpPr>
        <p:grpSpPr>
          <a:xfrm>
            <a:off x="4126791" y="3955838"/>
            <a:ext cx="445206" cy="558300"/>
            <a:chOff x="3959538" y="4088925"/>
            <a:chExt cx="407325" cy="558300"/>
          </a:xfrm>
        </p:grpSpPr>
        <p:sp>
          <p:nvSpPr>
            <p:cNvPr id="2456" name="Google Shape;2456;p29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57" name="Google Shape;2457;p293"/>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458" name="Google Shape;2458;p293"/>
          <p:cNvPicPr preferRelativeResize="0"/>
          <p:nvPr/>
        </p:nvPicPr>
        <p:blipFill>
          <a:blip r:embed="rId5">
            <a:alphaModFix/>
          </a:blip>
          <a:stretch>
            <a:fillRect/>
          </a:stretch>
        </p:blipFill>
        <p:spPr>
          <a:xfrm>
            <a:off x="127400" y="1432225"/>
            <a:ext cx="4165350" cy="2279050"/>
          </a:xfrm>
          <a:prstGeom prst="rect">
            <a:avLst/>
          </a:prstGeom>
          <a:noFill/>
          <a:ln>
            <a:noFill/>
          </a:ln>
        </p:spPr>
      </p:pic>
      <p:sp>
        <p:nvSpPr>
          <p:cNvPr id="2459" name="Google Shape;2459;p293"/>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2460" name="Google Shape;2460;p293"/>
          <p:cNvGrpSpPr/>
          <p:nvPr/>
        </p:nvGrpSpPr>
        <p:grpSpPr>
          <a:xfrm>
            <a:off x="8289540" y="146660"/>
            <a:ext cx="623188" cy="623188"/>
            <a:chOff x="5323100" y="2467173"/>
            <a:chExt cx="738900" cy="738900"/>
          </a:xfrm>
        </p:grpSpPr>
        <p:sp>
          <p:nvSpPr>
            <p:cNvPr id="2461" name="Google Shape;2461;p29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462" name="Google Shape;2462;p293"/>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294"/>
          <p:cNvSpPr txBox="1"/>
          <p:nvPr/>
        </p:nvSpPr>
        <p:spPr>
          <a:xfrm>
            <a:off x="4650525" y="1511925"/>
            <a:ext cx="4023600" cy="190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Agreguemos una nueva hoja 📄 e insertemos un mapa del tipo ArcGIS Maps. Para la </a:t>
            </a:r>
            <a:r>
              <a:rPr b="1" lang="es-419" sz="1350">
                <a:solidFill>
                  <a:schemeClr val="dk1"/>
                </a:solidFill>
                <a:highlight>
                  <a:schemeClr val="lt1"/>
                </a:highlight>
                <a:latin typeface="DM Sans"/>
                <a:ea typeface="DM Sans"/>
                <a:cs typeface="DM Sans"/>
                <a:sym typeface="DM Sans"/>
              </a:rPr>
              <a:t>ubicación</a:t>
            </a:r>
            <a:r>
              <a:rPr lang="es-419" sz="1350">
                <a:solidFill>
                  <a:schemeClr val="dk1"/>
                </a:solidFill>
                <a:highlight>
                  <a:schemeClr val="lt1"/>
                </a:highlight>
                <a:latin typeface="DM Sans"/>
                <a:ea typeface="DM Sans"/>
                <a:cs typeface="DM Sans"/>
                <a:sym typeface="DM Sans"/>
              </a:rPr>
              <a:t> usar el campo NME_DEPTO_ENTIDAD, para el </a:t>
            </a:r>
            <a:r>
              <a:rPr b="1" lang="es-419" sz="1350">
                <a:solidFill>
                  <a:schemeClr val="dk1"/>
                </a:solidFill>
                <a:highlight>
                  <a:schemeClr val="lt1"/>
                </a:highlight>
                <a:latin typeface="DM Sans"/>
                <a:ea typeface="DM Sans"/>
                <a:cs typeface="DM Sans"/>
                <a:sym typeface="DM Sans"/>
              </a:rPr>
              <a:t>color</a:t>
            </a:r>
            <a:r>
              <a:rPr lang="es-419" sz="1350">
                <a:solidFill>
                  <a:schemeClr val="dk1"/>
                </a:solidFill>
                <a:highlight>
                  <a:schemeClr val="lt1"/>
                </a:highlight>
                <a:latin typeface="DM Sans"/>
                <a:ea typeface="DM Sans"/>
                <a:cs typeface="DM Sans"/>
                <a:sym typeface="DM Sans"/>
              </a:rPr>
              <a:t> recuento del campo PROYECTO_ID. De esta forma veremos en un mapa la cantidad de proyectos por departamento.  </a:t>
            </a:r>
            <a:endParaRPr sz="1350">
              <a:solidFill>
                <a:schemeClr val="dk1"/>
              </a:solidFill>
              <a:highlight>
                <a:schemeClr val="lt1"/>
              </a:highlight>
              <a:latin typeface="DM Sans"/>
              <a:ea typeface="DM Sans"/>
              <a:cs typeface="DM Sans"/>
              <a:sym typeface="DM Sans"/>
            </a:endParaRPr>
          </a:p>
        </p:txBody>
      </p:sp>
      <p:sp>
        <p:nvSpPr>
          <p:cNvPr id="2468" name="Google Shape;2468;p294"/>
          <p:cNvSpPr txBox="1"/>
          <p:nvPr/>
        </p:nvSpPr>
        <p:spPr>
          <a:xfrm>
            <a:off x="1428450" y="298150"/>
            <a:ext cx="62871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GRÁFICOS III</a:t>
            </a:r>
            <a:endParaRPr b="1" sz="3000">
              <a:latin typeface="DM Sans"/>
              <a:ea typeface="DM Sans"/>
              <a:cs typeface="DM Sans"/>
              <a:sym typeface="DM Sans"/>
            </a:endParaRPr>
          </a:p>
        </p:txBody>
      </p:sp>
      <p:pic>
        <p:nvPicPr>
          <p:cNvPr id="2469" name="Google Shape;2469;p294"/>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470" name="Google Shape;2470;p294"/>
          <p:cNvSpPr txBox="1"/>
          <p:nvPr/>
        </p:nvSpPr>
        <p:spPr>
          <a:xfrm>
            <a:off x="4356525" y="3604000"/>
            <a:ext cx="4317600" cy="1058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3:</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Los mapas son una muy buena manera de mostrar gráficamente la distribución de las variables analizadas. Hay distintos tipos, cada uno con una función particular. 🎯</a:t>
            </a:r>
            <a:endParaRPr b="1" i="1" sz="1350">
              <a:solidFill>
                <a:schemeClr val="dk1"/>
              </a:solidFill>
              <a:latin typeface="DM Sans"/>
              <a:ea typeface="DM Sans"/>
              <a:cs typeface="DM Sans"/>
              <a:sym typeface="DM Sans"/>
            </a:endParaRPr>
          </a:p>
        </p:txBody>
      </p:sp>
      <p:grpSp>
        <p:nvGrpSpPr>
          <p:cNvPr id="2471" name="Google Shape;2471;p294"/>
          <p:cNvGrpSpPr/>
          <p:nvPr/>
        </p:nvGrpSpPr>
        <p:grpSpPr>
          <a:xfrm>
            <a:off x="4126791" y="3955838"/>
            <a:ext cx="445206" cy="558300"/>
            <a:chOff x="3959538" y="4088925"/>
            <a:chExt cx="407325" cy="558300"/>
          </a:xfrm>
        </p:grpSpPr>
        <p:sp>
          <p:nvSpPr>
            <p:cNvPr id="2472" name="Google Shape;2472;p29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73" name="Google Shape;2473;p294"/>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474" name="Google Shape;2474;p294"/>
          <p:cNvPicPr preferRelativeResize="0"/>
          <p:nvPr/>
        </p:nvPicPr>
        <p:blipFill>
          <a:blip r:embed="rId5">
            <a:alphaModFix/>
          </a:blip>
          <a:stretch>
            <a:fillRect/>
          </a:stretch>
        </p:blipFill>
        <p:spPr>
          <a:xfrm>
            <a:off x="127400" y="1432225"/>
            <a:ext cx="4165350" cy="2279050"/>
          </a:xfrm>
          <a:prstGeom prst="rect">
            <a:avLst/>
          </a:prstGeom>
          <a:noFill/>
          <a:ln>
            <a:noFill/>
          </a:ln>
        </p:spPr>
      </p:pic>
      <p:sp>
        <p:nvSpPr>
          <p:cNvPr id="2475" name="Google Shape;2475;p294"/>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2476" name="Google Shape;2476;p294"/>
          <p:cNvGrpSpPr/>
          <p:nvPr/>
        </p:nvGrpSpPr>
        <p:grpSpPr>
          <a:xfrm>
            <a:off x="8289540" y="146660"/>
            <a:ext cx="623188" cy="623188"/>
            <a:chOff x="5323100" y="2467173"/>
            <a:chExt cx="738900" cy="738900"/>
          </a:xfrm>
        </p:grpSpPr>
        <p:sp>
          <p:nvSpPr>
            <p:cNvPr id="2477" name="Google Shape;2477;p29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478" name="Google Shape;2478;p294"/>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295"/>
          <p:cNvSpPr txBox="1"/>
          <p:nvPr/>
        </p:nvSpPr>
        <p:spPr>
          <a:xfrm>
            <a:off x="4572000" y="1382325"/>
            <a:ext cx="4151100" cy="215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00">
                <a:solidFill>
                  <a:schemeClr val="dk1"/>
                </a:solidFill>
                <a:highlight>
                  <a:schemeClr val="lt1"/>
                </a:highlight>
                <a:latin typeface="DM Sans"/>
                <a:ea typeface="DM Sans"/>
                <a:cs typeface="DM Sans"/>
                <a:sym typeface="DM Sans"/>
              </a:rPr>
              <a:t>Otra vez, agreguemos una nueva hoja e insertemos otro mapa del tipo ArcGIS Maps y un gráfico de barras horizontales. Ambos gráficos deben mostrar la cantidad de proyectos por Departamento (campos PROYECTO_ID y NME_DEPTO_ENTIDAD). Haz clic sobre una de las barras o uno de los departamentos y ve que sucede. 👀</a:t>
            </a:r>
            <a:endParaRPr sz="1300">
              <a:solidFill>
                <a:schemeClr val="dk1"/>
              </a:solidFill>
              <a:highlight>
                <a:schemeClr val="lt1"/>
              </a:highlight>
              <a:latin typeface="DM Sans"/>
              <a:ea typeface="DM Sans"/>
              <a:cs typeface="DM Sans"/>
              <a:sym typeface="DM Sans"/>
            </a:endParaRPr>
          </a:p>
        </p:txBody>
      </p:sp>
      <p:sp>
        <p:nvSpPr>
          <p:cNvPr id="2484" name="Google Shape;2484;p295"/>
          <p:cNvSpPr txBox="1"/>
          <p:nvPr/>
        </p:nvSpPr>
        <p:spPr>
          <a:xfrm>
            <a:off x="1428450" y="298150"/>
            <a:ext cx="62871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GRÁFICOS IV</a:t>
            </a:r>
            <a:endParaRPr b="1" sz="3000">
              <a:latin typeface="DM Sans"/>
              <a:ea typeface="DM Sans"/>
              <a:cs typeface="DM Sans"/>
              <a:sym typeface="DM Sans"/>
            </a:endParaRPr>
          </a:p>
        </p:txBody>
      </p:sp>
      <p:pic>
        <p:nvPicPr>
          <p:cNvPr id="2485" name="Google Shape;2485;p295"/>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486" name="Google Shape;2486;p295"/>
          <p:cNvSpPr txBox="1"/>
          <p:nvPr/>
        </p:nvSpPr>
        <p:spPr>
          <a:xfrm>
            <a:off x="4356525" y="3635075"/>
            <a:ext cx="4317600" cy="987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00">
                <a:solidFill>
                  <a:schemeClr val="dk1"/>
                </a:solidFill>
                <a:latin typeface="DM Sans"/>
                <a:ea typeface="DM Sans"/>
                <a:cs typeface="DM Sans"/>
                <a:sym typeface="DM Sans"/>
              </a:rPr>
              <a:t>Notas actividad 4:</a:t>
            </a:r>
            <a:endParaRPr b="1" i="1" sz="13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00">
                <a:solidFill>
                  <a:schemeClr val="dk1"/>
                </a:solidFill>
                <a:latin typeface="DM Sans"/>
                <a:ea typeface="DM Sans"/>
                <a:cs typeface="DM Sans"/>
                <a:sym typeface="DM Sans"/>
              </a:rPr>
              <a:t>Power BI tiene muchas funciones automáticas que brindan muchas soluciones pero ¡Ojo! Hay que conocerlas para saber cómo se comporta la herramienta. ⚠️</a:t>
            </a:r>
            <a:endParaRPr b="1" i="1" sz="1300">
              <a:solidFill>
                <a:schemeClr val="dk1"/>
              </a:solidFill>
              <a:latin typeface="DM Sans"/>
              <a:ea typeface="DM Sans"/>
              <a:cs typeface="DM Sans"/>
              <a:sym typeface="DM Sans"/>
            </a:endParaRPr>
          </a:p>
        </p:txBody>
      </p:sp>
      <p:grpSp>
        <p:nvGrpSpPr>
          <p:cNvPr id="2487" name="Google Shape;2487;p295"/>
          <p:cNvGrpSpPr/>
          <p:nvPr/>
        </p:nvGrpSpPr>
        <p:grpSpPr>
          <a:xfrm>
            <a:off x="4126791" y="3879638"/>
            <a:ext cx="445206" cy="558300"/>
            <a:chOff x="3959538" y="4088925"/>
            <a:chExt cx="407325" cy="558300"/>
          </a:xfrm>
        </p:grpSpPr>
        <p:sp>
          <p:nvSpPr>
            <p:cNvPr id="2488" name="Google Shape;2488;p29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89" name="Google Shape;2489;p295"/>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490" name="Google Shape;2490;p295"/>
          <p:cNvPicPr preferRelativeResize="0"/>
          <p:nvPr/>
        </p:nvPicPr>
        <p:blipFill>
          <a:blip r:embed="rId5">
            <a:alphaModFix/>
          </a:blip>
          <a:stretch>
            <a:fillRect/>
          </a:stretch>
        </p:blipFill>
        <p:spPr>
          <a:xfrm>
            <a:off x="127400" y="1432225"/>
            <a:ext cx="4165350" cy="2279050"/>
          </a:xfrm>
          <a:prstGeom prst="rect">
            <a:avLst/>
          </a:prstGeom>
          <a:noFill/>
          <a:ln>
            <a:noFill/>
          </a:ln>
        </p:spPr>
      </p:pic>
      <p:sp>
        <p:nvSpPr>
          <p:cNvPr id="2491" name="Google Shape;2491;p295"/>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2492" name="Google Shape;2492;p295"/>
          <p:cNvGrpSpPr/>
          <p:nvPr/>
        </p:nvGrpSpPr>
        <p:grpSpPr>
          <a:xfrm>
            <a:off x="8289540" y="146660"/>
            <a:ext cx="623188" cy="623188"/>
            <a:chOff x="5323100" y="2467173"/>
            <a:chExt cx="738900" cy="738900"/>
          </a:xfrm>
        </p:grpSpPr>
        <p:sp>
          <p:nvSpPr>
            <p:cNvPr id="2493" name="Google Shape;2493;p29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494" name="Google Shape;2494;p295"/>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96"/>
          <p:cNvSpPr txBox="1"/>
          <p:nvPr/>
        </p:nvSpPr>
        <p:spPr>
          <a:xfrm>
            <a:off x="4710700" y="1570200"/>
            <a:ext cx="3983700" cy="193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Ahora genera tres gráficos en una nueva hoja: uno de barras, otro de anillos y un Treemap. Los tres con recuento de proyectos por ciudad (PROYECTO_ID y NME_CIUDAD_ENTIDAD).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 Desactiva la interacción entre uno de los 3 gráficos. </a:t>
            </a:r>
            <a:endParaRPr sz="1350">
              <a:solidFill>
                <a:schemeClr val="dk1"/>
              </a:solidFill>
              <a:highlight>
                <a:schemeClr val="lt1"/>
              </a:highlight>
              <a:latin typeface="DM Sans"/>
              <a:ea typeface="DM Sans"/>
              <a:cs typeface="DM Sans"/>
              <a:sym typeface="DM Sans"/>
            </a:endParaRPr>
          </a:p>
        </p:txBody>
      </p:sp>
      <p:sp>
        <p:nvSpPr>
          <p:cNvPr id="2500" name="Google Shape;2500;p296"/>
          <p:cNvSpPr txBox="1"/>
          <p:nvPr/>
        </p:nvSpPr>
        <p:spPr>
          <a:xfrm>
            <a:off x="1428450" y="298150"/>
            <a:ext cx="62871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GRÁFICOS V</a:t>
            </a:r>
            <a:endParaRPr b="1" sz="3000">
              <a:latin typeface="DM Sans"/>
              <a:ea typeface="DM Sans"/>
              <a:cs typeface="DM Sans"/>
              <a:sym typeface="DM Sans"/>
            </a:endParaRPr>
          </a:p>
        </p:txBody>
      </p:sp>
      <p:pic>
        <p:nvPicPr>
          <p:cNvPr id="2501" name="Google Shape;2501;p296"/>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502" name="Google Shape;2502;p296"/>
          <p:cNvSpPr txBox="1"/>
          <p:nvPr/>
        </p:nvSpPr>
        <p:spPr>
          <a:xfrm>
            <a:off x="4731100" y="3807800"/>
            <a:ext cx="3942900" cy="854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5:</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Power BI tiene muchas herramientas. Es muy difícil conocerlas todas, así que no desesperen. La práctica hace al maestro.  </a:t>
            </a:r>
            <a:endParaRPr b="1" i="1" sz="1350">
              <a:solidFill>
                <a:schemeClr val="dk1"/>
              </a:solidFill>
              <a:latin typeface="DM Sans"/>
              <a:ea typeface="DM Sans"/>
              <a:cs typeface="DM Sans"/>
              <a:sym typeface="DM Sans"/>
            </a:endParaRPr>
          </a:p>
        </p:txBody>
      </p:sp>
      <p:grpSp>
        <p:nvGrpSpPr>
          <p:cNvPr id="2503" name="Google Shape;2503;p296"/>
          <p:cNvGrpSpPr/>
          <p:nvPr/>
        </p:nvGrpSpPr>
        <p:grpSpPr>
          <a:xfrm>
            <a:off x="4521216" y="3955838"/>
            <a:ext cx="445206" cy="558300"/>
            <a:chOff x="3959538" y="4088925"/>
            <a:chExt cx="407325" cy="558300"/>
          </a:xfrm>
        </p:grpSpPr>
        <p:sp>
          <p:nvSpPr>
            <p:cNvPr id="2504" name="Google Shape;2504;p29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05" name="Google Shape;2505;p296"/>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506" name="Google Shape;2506;p296"/>
          <p:cNvPicPr preferRelativeResize="0"/>
          <p:nvPr/>
        </p:nvPicPr>
        <p:blipFill>
          <a:blip r:embed="rId5">
            <a:alphaModFix/>
          </a:blip>
          <a:stretch>
            <a:fillRect/>
          </a:stretch>
        </p:blipFill>
        <p:spPr>
          <a:xfrm>
            <a:off x="207900" y="1432225"/>
            <a:ext cx="4165350" cy="2279050"/>
          </a:xfrm>
          <a:prstGeom prst="rect">
            <a:avLst/>
          </a:prstGeom>
          <a:noFill/>
          <a:ln>
            <a:noFill/>
          </a:ln>
        </p:spPr>
      </p:pic>
      <p:sp>
        <p:nvSpPr>
          <p:cNvPr id="2507" name="Google Shape;2507;p296"/>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2508" name="Google Shape;2508;p296"/>
          <p:cNvGrpSpPr/>
          <p:nvPr/>
        </p:nvGrpSpPr>
        <p:grpSpPr>
          <a:xfrm>
            <a:off x="8289540" y="146660"/>
            <a:ext cx="623188" cy="623188"/>
            <a:chOff x="5323100" y="2467173"/>
            <a:chExt cx="738900" cy="738900"/>
          </a:xfrm>
        </p:grpSpPr>
        <p:sp>
          <p:nvSpPr>
            <p:cNvPr id="2509" name="Google Shape;2509;p29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510" name="Google Shape;2510;p296"/>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297"/>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09"/>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tablas del proyecto final</a:t>
            </a:r>
            <a:endParaRPr b="1" i="0" sz="4000" u="none" cap="none" strike="noStrike">
              <a:solidFill>
                <a:schemeClr val="dk1"/>
              </a:solidFill>
              <a:latin typeface="DM Sans"/>
              <a:ea typeface="DM Sans"/>
              <a:cs typeface="DM Sans"/>
              <a:sym typeface="DM Sans"/>
            </a:endParaRPr>
          </a:p>
        </p:txBody>
      </p:sp>
      <p:pic>
        <p:nvPicPr>
          <p:cNvPr id="496" name="Google Shape;496;p10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97" name="Google Shape;497;p10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498" name="Google Shape;498;p10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5</a:t>
            </a:r>
            <a:endParaRPr b="0" i="0" sz="1500" u="none" cap="none" strike="noStrike">
              <a:solidFill>
                <a:srgbClr val="000000"/>
              </a:solidFill>
              <a:latin typeface="DM Sans Medium"/>
              <a:ea typeface="DM Sans Medium"/>
              <a:cs typeface="DM Sans Medium"/>
              <a:sym typeface="DM Sans Medium"/>
            </a:endParaRPr>
          </a:p>
        </p:txBody>
      </p:sp>
      <p:grpSp>
        <p:nvGrpSpPr>
          <p:cNvPr id="499" name="Google Shape;499;p109"/>
          <p:cNvGrpSpPr/>
          <p:nvPr/>
        </p:nvGrpSpPr>
        <p:grpSpPr>
          <a:xfrm>
            <a:off x="8089706" y="266054"/>
            <a:ext cx="702103" cy="660429"/>
            <a:chOff x="3137108" y="2467173"/>
            <a:chExt cx="738900" cy="738900"/>
          </a:xfrm>
        </p:grpSpPr>
        <p:sp>
          <p:nvSpPr>
            <p:cNvPr id="500" name="Google Shape;500;p10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1" name="Google Shape;501;p109"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02" name="Google Shape;502;p109"/>
          <p:cNvSpPr txBox="1"/>
          <p:nvPr/>
        </p:nvSpPr>
        <p:spPr>
          <a:xfrm>
            <a:off x="457200" y="2104700"/>
            <a:ext cx="8375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Por cada uno de los modelos entidad-relación que desarrollaste en el desafío entregable anterior, enlistar cinco campos.</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Identificar las claves primarias, cuando corresponda.</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Identificar las claves candidatas, cuando corresponda.</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Identificar las claves foráneas.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Identificar los tipos de datos de cada columna.</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 tener en cuenta: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s-419" sz="1200">
                <a:solidFill>
                  <a:schemeClr val="dk1"/>
                </a:solidFill>
                <a:latin typeface="DM Sans"/>
                <a:ea typeface="DM Sans"/>
                <a:cs typeface="DM Sans"/>
                <a:sym typeface="DM Sans"/>
              </a:rPr>
              <a:t>En esta instancia las tablas nos permitirán tener una visión más clara de cuáles serán los datos a incluir en nuestro proyecto.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gDocs o Word</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caso de ser un archivo en línea, activar permisos de acceso.</a:t>
            </a:r>
            <a:endParaRPr sz="1200">
              <a:solidFill>
                <a:schemeClr val="dk1"/>
              </a:solidFill>
              <a:latin typeface="DM Sans"/>
              <a:ea typeface="DM Sans"/>
              <a:cs typeface="DM Sans"/>
              <a:sym typeface="DM Sans"/>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pic>
        <p:nvPicPr>
          <p:cNvPr id="2520" name="Google Shape;2520;p298"/>
          <p:cNvPicPr preferRelativeResize="0"/>
          <p:nvPr/>
        </p:nvPicPr>
        <p:blipFill>
          <a:blip r:embed="rId3">
            <a:alphaModFix/>
          </a:blip>
          <a:stretch>
            <a:fillRect/>
          </a:stretch>
        </p:blipFill>
        <p:spPr>
          <a:xfrm>
            <a:off x="862688" y="1353750"/>
            <a:ext cx="7418625" cy="3406376"/>
          </a:xfrm>
          <a:prstGeom prst="rect">
            <a:avLst/>
          </a:prstGeom>
          <a:noFill/>
          <a:ln>
            <a:noFill/>
          </a:ln>
        </p:spPr>
      </p:pic>
      <p:sp>
        <p:nvSpPr>
          <p:cNvPr id="2521" name="Google Shape;2521;p298"/>
          <p:cNvSpPr/>
          <p:nvPr/>
        </p:nvSpPr>
        <p:spPr>
          <a:xfrm>
            <a:off x="2631150" y="856450"/>
            <a:ext cx="3881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Gráficos I</a:t>
            </a:r>
            <a:endParaRPr b="1">
              <a:solidFill>
                <a:schemeClr val="lt1"/>
              </a:solidFill>
              <a:latin typeface="DM Sans"/>
              <a:ea typeface="DM Sans"/>
              <a:cs typeface="DM Sans"/>
              <a:sym typeface="DM Sans"/>
            </a:endParaRPr>
          </a:p>
        </p:txBody>
      </p:sp>
      <p:sp>
        <p:nvSpPr>
          <p:cNvPr id="2522" name="Google Shape;2522;p29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grpSp>
        <p:nvGrpSpPr>
          <p:cNvPr id="2527" name="Google Shape;2527;p299"/>
          <p:cNvGrpSpPr/>
          <p:nvPr/>
        </p:nvGrpSpPr>
        <p:grpSpPr>
          <a:xfrm>
            <a:off x="1161424" y="1336833"/>
            <a:ext cx="6821145" cy="3488810"/>
            <a:chOff x="928613" y="1135563"/>
            <a:chExt cx="7286770" cy="3726963"/>
          </a:xfrm>
        </p:grpSpPr>
        <p:pic>
          <p:nvPicPr>
            <p:cNvPr id="2528" name="Google Shape;2528;p299"/>
            <p:cNvPicPr preferRelativeResize="0"/>
            <p:nvPr/>
          </p:nvPicPr>
          <p:blipFill>
            <a:blip r:embed="rId3">
              <a:alphaModFix/>
            </a:blip>
            <a:stretch>
              <a:fillRect/>
            </a:stretch>
          </p:blipFill>
          <p:spPr>
            <a:xfrm>
              <a:off x="928613" y="1135563"/>
              <a:ext cx="7286770" cy="3636700"/>
            </a:xfrm>
            <a:prstGeom prst="rect">
              <a:avLst/>
            </a:prstGeom>
            <a:noFill/>
            <a:ln>
              <a:noFill/>
            </a:ln>
          </p:spPr>
        </p:pic>
        <p:sp>
          <p:nvSpPr>
            <p:cNvPr id="2529" name="Google Shape;2529;p299"/>
            <p:cNvSpPr/>
            <p:nvPr/>
          </p:nvSpPr>
          <p:spPr>
            <a:xfrm>
              <a:off x="1960575" y="4408025"/>
              <a:ext cx="726600" cy="454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99"/>
            <p:cNvSpPr/>
            <p:nvPr/>
          </p:nvSpPr>
          <p:spPr>
            <a:xfrm>
              <a:off x="6828975" y="2227900"/>
              <a:ext cx="442500" cy="454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99"/>
            <p:cNvSpPr/>
            <p:nvPr/>
          </p:nvSpPr>
          <p:spPr>
            <a:xfrm>
              <a:off x="6554975" y="2886650"/>
              <a:ext cx="442500" cy="454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299"/>
          <p:cNvSpPr/>
          <p:nvPr/>
        </p:nvSpPr>
        <p:spPr>
          <a:xfrm>
            <a:off x="2631150" y="856450"/>
            <a:ext cx="3881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Gráficos II</a:t>
            </a:r>
            <a:endParaRPr b="1">
              <a:solidFill>
                <a:schemeClr val="lt1"/>
              </a:solidFill>
              <a:latin typeface="DM Sans"/>
              <a:ea typeface="DM Sans"/>
              <a:cs typeface="DM Sans"/>
              <a:sym typeface="DM Sans"/>
            </a:endParaRPr>
          </a:p>
        </p:txBody>
      </p:sp>
      <p:sp>
        <p:nvSpPr>
          <p:cNvPr id="2533" name="Google Shape;2533;p29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grpSp>
        <p:nvGrpSpPr>
          <p:cNvPr id="2538" name="Google Shape;2538;p300"/>
          <p:cNvGrpSpPr/>
          <p:nvPr/>
        </p:nvGrpSpPr>
        <p:grpSpPr>
          <a:xfrm>
            <a:off x="449374" y="888662"/>
            <a:ext cx="8245254" cy="3892916"/>
            <a:chOff x="59525" y="650122"/>
            <a:chExt cx="8912825" cy="4208103"/>
          </a:xfrm>
        </p:grpSpPr>
        <p:pic>
          <p:nvPicPr>
            <p:cNvPr id="2539" name="Google Shape;2539;p300"/>
            <p:cNvPicPr preferRelativeResize="0"/>
            <p:nvPr/>
          </p:nvPicPr>
          <p:blipFill>
            <a:blip r:embed="rId3">
              <a:alphaModFix/>
            </a:blip>
            <a:stretch>
              <a:fillRect/>
            </a:stretch>
          </p:blipFill>
          <p:spPr>
            <a:xfrm>
              <a:off x="5622362" y="1125800"/>
              <a:ext cx="3349988" cy="3619300"/>
            </a:xfrm>
            <a:prstGeom prst="rect">
              <a:avLst/>
            </a:prstGeom>
            <a:noFill/>
            <a:ln>
              <a:noFill/>
            </a:ln>
          </p:spPr>
        </p:pic>
        <p:pic>
          <p:nvPicPr>
            <p:cNvPr id="2540" name="Google Shape;2540;p300"/>
            <p:cNvPicPr preferRelativeResize="0"/>
            <p:nvPr/>
          </p:nvPicPr>
          <p:blipFill>
            <a:blip r:embed="rId4">
              <a:alphaModFix/>
            </a:blip>
            <a:stretch>
              <a:fillRect/>
            </a:stretch>
          </p:blipFill>
          <p:spPr>
            <a:xfrm>
              <a:off x="1796950" y="1510175"/>
              <a:ext cx="3764600" cy="3234925"/>
            </a:xfrm>
            <a:prstGeom prst="rect">
              <a:avLst/>
            </a:prstGeom>
            <a:noFill/>
            <a:ln>
              <a:noFill/>
            </a:ln>
          </p:spPr>
        </p:pic>
        <p:pic>
          <p:nvPicPr>
            <p:cNvPr id="2541" name="Google Shape;2541;p300"/>
            <p:cNvPicPr preferRelativeResize="0"/>
            <p:nvPr/>
          </p:nvPicPr>
          <p:blipFill>
            <a:blip r:embed="rId5">
              <a:alphaModFix/>
            </a:blip>
            <a:stretch>
              <a:fillRect/>
            </a:stretch>
          </p:blipFill>
          <p:spPr>
            <a:xfrm>
              <a:off x="106597" y="650122"/>
              <a:ext cx="1763100" cy="1536525"/>
            </a:xfrm>
            <a:prstGeom prst="rect">
              <a:avLst/>
            </a:prstGeom>
            <a:noFill/>
            <a:ln>
              <a:noFill/>
            </a:ln>
          </p:spPr>
        </p:pic>
        <p:sp>
          <p:nvSpPr>
            <p:cNvPr id="2542" name="Google Shape;2542;p300"/>
            <p:cNvSpPr/>
            <p:nvPr/>
          </p:nvSpPr>
          <p:spPr>
            <a:xfrm>
              <a:off x="59525" y="1590125"/>
              <a:ext cx="464700" cy="39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00"/>
            <p:cNvSpPr/>
            <p:nvPr/>
          </p:nvSpPr>
          <p:spPr>
            <a:xfrm>
              <a:off x="3523100" y="4464025"/>
              <a:ext cx="2114700" cy="39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4" name="Google Shape;2544;p300"/>
            <p:cNvCxnSpPr>
              <a:stCxn id="2543" idx="0"/>
            </p:cNvCxnSpPr>
            <p:nvPr/>
          </p:nvCxnSpPr>
          <p:spPr>
            <a:xfrm rot="10800000">
              <a:off x="3519350" y="3109225"/>
              <a:ext cx="1061100" cy="1354800"/>
            </a:xfrm>
            <a:prstGeom prst="straightConnector1">
              <a:avLst/>
            </a:prstGeom>
            <a:noFill/>
            <a:ln cap="flat" cmpd="sng" w="19050">
              <a:solidFill>
                <a:srgbClr val="666666"/>
              </a:solidFill>
              <a:prstDash val="solid"/>
              <a:round/>
              <a:headEnd len="med" w="med" type="none"/>
              <a:tailEnd len="med" w="med" type="triangle"/>
            </a:ln>
          </p:spPr>
        </p:cxnSp>
        <p:pic>
          <p:nvPicPr>
            <p:cNvPr id="2545" name="Google Shape;2545;p300"/>
            <p:cNvPicPr preferRelativeResize="0"/>
            <p:nvPr/>
          </p:nvPicPr>
          <p:blipFill>
            <a:blip r:embed="rId6">
              <a:alphaModFix/>
            </a:blip>
            <a:stretch>
              <a:fillRect/>
            </a:stretch>
          </p:blipFill>
          <p:spPr>
            <a:xfrm>
              <a:off x="176134" y="2335748"/>
              <a:ext cx="1624025" cy="2207348"/>
            </a:xfrm>
            <a:prstGeom prst="rect">
              <a:avLst/>
            </a:prstGeom>
            <a:noFill/>
            <a:ln>
              <a:noFill/>
            </a:ln>
          </p:spPr>
        </p:pic>
        <p:sp>
          <p:nvSpPr>
            <p:cNvPr id="2546" name="Google Shape;2546;p300"/>
            <p:cNvSpPr/>
            <p:nvPr/>
          </p:nvSpPr>
          <p:spPr>
            <a:xfrm>
              <a:off x="176125" y="2374650"/>
              <a:ext cx="1623900" cy="39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00"/>
            <p:cNvSpPr/>
            <p:nvPr/>
          </p:nvSpPr>
          <p:spPr>
            <a:xfrm>
              <a:off x="176125" y="4017700"/>
              <a:ext cx="1623900" cy="39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8" name="Google Shape;2548;p300"/>
          <p:cNvSpPr/>
          <p:nvPr/>
        </p:nvSpPr>
        <p:spPr>
          <a:xfrm>
            <a:off x="2631150" y="856450"/>
            <a:ext cx="3881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7">
                  <a:extLst>
                    <a:ext uri="{A12FA001-AC4F-418D-AE19-62706E023703}">
                      <ahyp:hlinkClr val="tx"/>
                    </a:ext>
                  </a:extLst>
                </a:hlinkClick>
              </a:rPr>
              <a:t>Power BI - Gráficos III</a:t>
            </a:r>
            <a:endParaRPr b="1">
              <a:solidFill>
                <a:schemeClr val="lt1"/>
              </a:solidFill>
              <a:latin typeface="DM Sans"/>
              <a:ea typeface="DM Sans"/>
              <a:cs typeface="DM Sans"/>
              <a:sym typeface="DM Sans"/>
            </a:endParaRPr>
          </a:p>
        </p:txBody>
      </p:sp>
      <p:sp>
        <p:nvSpPr>
          <p:cNvPr id="2549" name="Google Shape;2549;p30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grpSp>
        <p:nvGrpSpPr>
          <p:cNvPr id="2554" name="Google Shape;2554;p301"/>
          <p:cNvGrpSpPr/>
          <p:nvPr/>
        </p:nvGrpSpPr>
        <p:grpSpPr>
          <a:xfrm>
            <a:off x="290063" y="1344675"/>
            <a:ext cx="8563875" cy="3607900"/>
            <a:chOff x="183825" y="1215875"/>
            <a:chExt cx="8563875" cy="3607900"/>
          </a:xfrm>
        </p:grpSpPr>
        <p:pic>
          <p:nvPicPr>
            <p:cNvPr id="2555" name="Google Shape;2555;p301"/>
            <p:cNvPicPr preferRelativeResize="0"/>
            <p:nvPr/>
          </p:nvPicPr>
          <p:blipFill>
            <a:blip r:embed="rId3">
              <a:alphaModFix/>
            </a:blip>
            <a:stretch>
              <a:fillRect/>
            </a:stretch>
          </p:blipFill>
          <p:spPr>
            <a:xfrm>
              <a:off x="183825" y="1215875"/>
              <a:ext cx="4629549" cy="2426337"/>
            </a:xfrm>
            <a:prstGeom prst="rect">
              <a:avLst/>
            </a:prstGeom>
            <a:noFill/>
            <a:ln>
              <a:noFill/>
            </a:ln>
          </p:spPr>
        </p:pic>
        <p:pic>
          <p:nvPicPr>
            <p:cNvPr id="2556" name="Google Shape;2556;p301"/>
            <p:cNvPicPr preferRelativeResize="0"/>
            <p:nvPr/>
          </p:nvPicPr>
          <p:blipFill>
            <a:blip r:embed="rId4">
              <a:alphaModFix/>
            </a:blip>
            <a:stretch>
              <a:fillRect/>
            </a:stretch>
          </p:blipFill>
          <p:spPr>
            <a:xfrm>
              <a:off x="4118150" y="2402077"/>
              <a:ext cx="4629550" cy="2421698"/>
            </a:xfrm>
            <a:prstGeom prst="rect">
              <a:avLst/>
            </a:prstGeom>
            <a:noFill/>
            <a:ln>
              <a:noFill/>
            </a:ln>
          </p:spPr>
        </p:pic>
      </p:grpSp>
      <p:sp>
        <p:nvSpPr>
          <p:cNvPr id="2557" name="Google Shape;2557;p301"/>
          <p:cNvSpPr txBox="1"/>
          <p:nvPr/>
        </p:nvSpPr>
        <p:spPr>
          <a:xfrm>
            <a:off x="4986900" y="1344675"/>
            <a:ext cx="3768900" cy="107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Noten como seleccionando una barra solo se sombrea ese departamento en el mapa. Se llama INTERACCIÓN. 😮</a:t>
            </a:r>
            <a:endParaRPr sz="1350">
              <a:solidFill>
                <a:schemeClr val="dk1"/>
              </a:solidFill>
              <a:highlight>
                <a:schemeClr val="lt1"/>
              </a:highlight>
              <a:latin typeface="DM Sans"/>
              <a:ea typeface="DM Sans"/>
              <a:cs typeface="DM Sans"/>
              <a:sym typeface="DM Sans"/>
            </a:endParaRPr>
          </a:p>
        </p:txBody>
      </p:sp>
      <p:sp>
        <p:nvSpPr>
          <p:cNvPr id="2558" name="Google Shape;2558;p301"/>
          <p:cNvSpPr/>
          <p:nvPr/>
        </p:nvSpPr>
        <p:spPr>
          <a:xfrm>
            <a:off x="2631150" y="856450"/>
            <a:ext cx="3881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Power BI - Gráficos IV</a:t>
            </a:r>
            <a:endParaRPr b="1">
              <a:solidFill>
                <a:schemeClr val="lt1"/>
              </a:solidFill>
              <a:latin typeface="DM Sans"/>
              <a:ea typeface="DM Sans"/>
              <a:cs typeface="DM Sans"/>
              <a:sym typeface="DM Sans"/>
            </a:endParaRPr>
          </a:p>
        </p:txBody>
      </p:sp>
      <p:sp>
        <p:nvSpPr>
          <p:cNvPr id="2559" name="Google Shape;2559;p301"/>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302"/>
          <p:cNvSpPr txBox="1"/>
          <p:nvPr/>
        </p:nvSpPr>
        <p:spPr>
          <a:xfrm>
            <a:off x="5584025" y="1422450"/>
            <a:ext cx="3049800" cy="1102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Nota como la INTERACCIÓN se mantiene entre el primer y segundo gráfico, no así en el tercero. 😕</a:t>
            </a:r>
            <a:endParaRPr sz="1500">
              <a:solidFill>
                <a:schemeClr val="dk1"/>
              </a:solidFill>
              <a:highlight>
                <a:schemeClr val="lt1"/>
              </a:highlight>
              <a:latin typeface="DM Sans"/>
              <a:ea typeface="DM Sans"/>
              <a:cs typeface="DM Sans"/>
              <a:sym typeface="DM Sans"/>
            </a:endParaRPr>
          </a:p>
        </p:txBody>
      </p:sp>
      <p:pic>
        <p:nvPicPr>
          <p:cNvPr id="2565" name="Google Shape;2565;p302"/>
          <p:cNvPicPr preferRelativeResize="0"/>
          <p:nvPr/>
        </p:nvPicPr>
        <p:blipFill>
          <a:blip r:embed="rId3">
            <a:alphaModFix/>
          </a:blip>
          <a:stretch>
            <a:fillRect/>
          </a:stretch>
        </p:blipFill>
        <p:spPr>
          <a:xfrm>
            <a:off x="293150" y="1303487"/>
            <a:ext cx="5170149" cy="2021950"/>
          </a:xfrm>
          <a:prstGeom prst="rect">
            <a:avLst/>
          </a:prstGeom>
          <a:noFill/>
          <a:ln>
            <a:noFill/>
          </a:ln>
        </p:spPr>
      </p:pic>
      <p:sp>
        <p:nvSpPr>
          <p:cNvPr id="2566" name="Google Shape;2566;p302"/>
          <p:cNvSpPr txBox="1"/>
          <p:nvPr/>
        </p:nvSpPr>
        <p:spPr>
          <a:xfrm>
            <a:off x="687650" y="3498200"/>
            <a:ext cx="2876400" cy="10644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Vean como la INTERACCIÓN se ha desactivado en el tercer gráfico (solapa FORMATO, EDITAR INTERACCIONES). </a:t>
            </a:r>
            <a:endParaRPr sz="1500">
              <a:solidFill>
                <a:schemeClr val="dk1"/>
              </a:solidFill>
              <a:highlight>
                <a:schemeClr val="lt1"/>
              </a:highlight>
              <a:latin typeface="DM Sans"/>
              <a:ea typeface="DM Sans"/>
              <a:cs typeface="DM Sans"/>
              <a:sym typeface="DM Sans"/>
            </a:endParaRPr>
          </a:p>
        </p:txBody>
      </p:sp>
      <p:pic>
        <p:nvPicPr>
          <p:cNvPr id="2567" name="Google Shape;2567;p302"/>
          <p:cNvPicPr preferRelativeResize="0"/>
          <p:nvPr/>
        </p:nvPicPr>
        <p:blipFill>
          <a:blip r:embed="rId4">
            <a:alphaModFix/>
          </a:blip>
          <a:stretch>
            <a:fillRect/>
          </a:stretch>
        </p:blipFill>
        <p:spPr>
          <a:xfrm>
            <a:off x="3733679" y="2647950"/>
            <a:ext cx="5022521" cy="2167800"/>
          </a:xfrm>
          <a:prstGeom prst="rect">
            <a:avLst/>
          </a:prstGeom>
          <a:noFill/>
          <a:ln>
            <a:noFill/>
          </a:ln>
          <a:effectLst>
            <a:outerShdw blurRad="57150" rotWithShape="0" algn="bl" dir="5400000" dist="19050">
              <a:srgbClr val="000000">
                <a:alpha val="50000"/>
              </a:srgbClr>
            </a:outerShdw>
          </a:effectLst>
        </p:spPr>
      </p:pic>
      <p:sp>
        <p:nvSpPr>
          <p:cNvPr id="2568" name="Google Shape;2568;p302"/>
          <p:cNvSpPr/>
          <p:nvPr/>
        </p:nvSpPr>
        <p:spPr>
          <a:xfrm>
            <a:off x="8369375" y="4506275"/>
            <a:ext cx="306000" cy="257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9" name="Google Shape;2569;p302"/>
          <p:cNvCxnSpPr>
            <a:endCxn id="2568" idx="2"/>
          </p:cNvCxnSpPr>
          <p:nvPr/>
        </p:nvCxnSpPr>
        <p:spPr>
          <a:xfrm flipH="1" rot="10800000">
            <a:off x="6883775" y="4634975"/>
            <a:ext cx="1485600" cy="207000"/>
          </a:xfrm>
          <a:prstGeom prst="straightConnector1">
            <a:avLst/>
          </a:prstGeom>
          <a:noFill/>
          <a:ln cap="flat" cmpd="sng" w="19050">
            <a:solidFill>
              <a:srgbClr val="FF0000"/>
            </a:solidFill>
            <a:prstDash val="solid"/>
            <a:round/>
            <a:headEnd len="med" w="med" type="none"/>
            <a:tailEnd len="med" w="med" type="triangle"/>
          </a:ln>
        </p:spPr>
      </p:cxnSp>
      <p:sp>
        <p:nvSpPr>
          <p:cNvPr id="2570" name="Google Shape;2570;p302"/>
          <p:cNvSpPr/>
          <p:nvPr/>
        </p:nvSpPr>
        <p:spPr>
          <a:xfrm>
            <a:off x="2631150" y="856450"/>
            <a:ext cx="38817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5 -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Power BI - Gráficos V</a:t>
            </a:r>
            <a:endParaRPr b="1">
              <a:solidFill>
                <a:schemeClr val="lt1"/>
              </a:solidFill>
              <a:latin typeface="DM Sans"/>
              <a:ea typeface="DM Sans"/>
              <a:cs typeface="DM Sans"/>
              <a:sym typeface="DM Sans"/>
            </a:endParaRPr>
          </a:p>
        </p:txBody>
      </p:sp>
      <p:sp>
        <p:nvSpPr>
          <p:cNvPr id="2571" name="Google Shape;2571;p302"/>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303"/>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17 - Medidas avanzadas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304"/>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305"/>
          <p:cNvSpPr txBox="1"/>
          <p:nvPr/>
        </p:nvSpPr>
        <p:spPr>
          <a:xfrm>
            <a:off x="4731100" y="1601100"/>
            <a:ext cx="3942900" cy="186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Seguimos usando los datos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Proyectos de Investigación del Ministerio de Ciencia y Tecnología de Colombia</a:t>
            </a:r>
            <a:r>
              <a:rPr lang="es-419" sz="1350">
                <a:solidFill>
                  <a:srgbClr val="83AEFB"/>
                </a:solidFill>
                <a:highlight>
                  <a:schemeClr val="lt1"/>
                </a:highlight>
                <a:latin typeface="DM Sans"/>
                <a:ea typeface="DM Sans"/>
                <a:cs typeface="DM Sans"/>
                <a:sym typeface="DM Sans"/>
              </a:rPr>
              <a:t>.</a:t>
            </a:r>
            <a:r>
              <a:rPr lang="es-419" sz="1350">
                <a:solidFill>
                  <a:schemeClr val="dk1"/>
                </a:solidFill>
                <a:highlight>
                  <a:schemeClr val="lt1"/>
                </a:highlight>
                <a:latin typeface="DM Sans"/>
                <a:ea typeface="DM Sans"/>
                <a:cs typeface="DM Sans"/>
                <a:sym typeface="DM Sans"/>
              </a:rPr>
              <a:t> Vamos a crear una medida que muestre la cantidad de proyectos de la ciudad de BOGOTA D.C.</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Mostrar los resultados en una tarjeta. 🗂️</a:t>
            </a:r>
            <a:endParaRPr sz="1350">
              <a:solidFill>
                <a:schemeClr val="dk1"/>
              </a:solidFill>
              <a:highlight>
                <a:schemeClr val="lt1"/>
              </a:highlight>
              <a:latin typeface="DM Sans"/>
              <a:ea typeface="DM Sans"/>
              <a:cs typeface="DM Sans"/>
              <a:sym typeface="DM Sans"/>
            </a:endParaRPr>
          </a:p>
        </p:txBody>
      </p:sp>
      <p:sp>
        <p:nvSpPr>
          <p:cNvPr id="2587" name="Google Shape;2587;p305"/>
          <p:cNvSpPr txBox="1"/>
          <p:nvPr/>
        </p:nvSpPr>
        <p:spPr>
          <a:xfrm>
            <a:off x="249175" y="298150"/>
            <a:ext cx="74664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CÁLCULOS AVANZADOS I</a:t>
            </a:r>
            <a:endParaRPr b="1" sz="3000">
              <a:latin typeface="DM Sans"/>
              <a:ea typeface="DM Sans"/>
              <a:cs typeface="DM Sans"/>
              <a:sym typeface="DM Sans"/>
            </a:endParaRPr>
          </a:p>
        </p:txBody>
      </p:sp>
      <p:pic>
        <p:nvPicPr>
          <p:cNvPr id="2588" name="Google Shape;2588;p305"/>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589" name="Google Shape;2589;p305"/>
          <p:cNvSpPr txBox="1"/>
          <p:nvPr/>
        </p:nvSpPr>
        <p:spPr>
          <a:xfrm>
            <a:off x="3596150" y="3764200"/>
            <a:ext cx="5077800" cy="8982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1:</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Una de las mayores fortalezas de Power BI son las fórmulas. Aprender a usarlas nos otorgará muchísimos beneficios y facilitará las tareas. 👏</a:t>
            </a:r>
            <a:endParaRPr b="1" i="1" sz="1350">
              <a:solidFill>
                <a:schemeClr val="dk1"/>
              </a:solidFill>
              <a:latin typeface="DM Sans"/>
              <a:ea typeface="DM Sans"/>
              <a:cs typeface="DM Sans"/>
              <a:sym typeface="DM Sans"/>
            </a:endParaRPr>
          </a:p>
        </p:txBody>
      </p:sp>
      <p:grpSp>
        <p:nvGrpSpPr>
          <p:cNvPr id="2590" name="Google Shape;2590;p305"/>
          <p:cNvGrpSpPr/>
          <p:nvPr/>
        </p:nvGrpSpPr>
        <p:grpSpPr>
          <a:xfrm>
            <a:off x="3362116" y="4029938"/>
            <a:ext cx="445206" cy="558300"/>
            <a:chOff x="3959538" y="4088925"/>
            <a:chExt cx="407325" cy="558300"/>
          </a:xfrm>
        </p:grpSpPr>
        <p:sp>
          <p:nvSpPr>
            <p:cNvPr id="2591" name="Google Shape;2591;p30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92" name="Google Shape;2592;p305"/>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pic>
        <p:nvPicPr>
          <p:cNvPr id="2593" name="Google Shape;2593;p305"/>
          <p:cNvPicPr preferRelativeResize="0"/>
          <p:nvPr/>
        </p:nvPicPr>
        <p:blipFill>
          <a:blip r:embed="rId6">
            <a:alphaModFix/>
          </a:blip>
          <a:stretch>
            <a:fillRect/>
          </a:stretch>
        </p:blipFill>
        <p:spPr>
          <a:xfrm>
            <a:off x="207900" y="1432225"/>
            <a:ext cx="4165350" cy="2279050"/>
          </a:xfrm>
          <a:prstGeom prst="rect">
            <a:avLst/>
          </a:prstGeom>
          <a:noFill/>
          <a:ln>
            <a:noFill/>
          </a:ln>
        </p:spPr>
      </p:pic>
      <p:sp>
        <p:nvSpPr>
          <p:cNvPr id="2594" name="Google Shape;2594;p305"/>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2595" name="Google Shape;2595;p305"/>
          <p:cNvGrpSpPr/>
          <p:nvPr/>
        </p:nvGrpSpPr>
        <p:grpSpPr>
          <a:xfrm>
            <a:off x="8289540" y="146660"/>
            <a:ext cx="623188" cy="623188"/>
            <a:chOff x="5323100" y="2467173"/>
            <a:chExt cx="738900" cy="738900"/>
          </a:xfrm>
        </p:grpSpPr>
        <p:sp>
          <p:nvSpPr>
            <p:cNvPr id="2596" name="Google Shape;2596;p30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597" name="Google Shape;2597;p305"/>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306"/>
          <p:cNvSpPr txBox="1"/>
          <p:nvPr/>
        </p:nvSpPr>
        <p:spPr>
          <a:xfrm>
            <a:off x="4572000" y="1592350"/>
            <a:ext cx="4101900" cy="180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00">
                <a:solidFill>
                  <a:schemeClr val="dk1"/>
                </a:solidFill>
                <a:highlight>
                  <a:schemeClr val="lt1"/>
                </a:highlight>
                <a:latin typeface="DM Sans"/>
                <a:ea typeface="DM Sans"/>
                <a:cs typeface="DM Sans"/>
                <a:sym typeface="DM Sans"/>
              </a:rPr>
              <a:t>Ahora, continuando con los datos del </a:t>
            </a:r>
            <a:r>
              <a:rPr lang="es-419" sz="130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Proyectos de Investigación del Ministerio de Ciencia y Tecnología de Colombia</a:t>
            </a:r>
            <a:r>
              <a:rPr lang="es-419" sz="1300">
                <a:solidFill>
                  <a:srgbClr val="83AEFB"/>
                </a:solidFill>
                <a:highlight>
                  <a:schemeClr val="lt1"/>
                </a:highlight>
                <a:latin typeface="DM Sans"/>
                <a:ea typeface="DM Sans"/>
                <a:cs typeface="DM Sans"/>
                <a:sym typeface="DM Sans"/>
              </a:rPr>
              <a:t>,</a:t>
            </a:r>
            <a:r>
              <a:rPr lang="es-419" sz="1300">
                <a:solidFill>
                  <a:schemeClr val="dk1"/>
                </a:solidFill>
                <a:highlight>
                  <a:schemeClr val="lt1"/>
                </a:highlight>
                <a:latin typeface="DM Sans"/>
                <a:ea typeface="DM Sans"/>
                <a:cs typeface="DM Sans"/>
                <a:sym typeface="DM Sans"/>
              </a:rPr>
              <a:t> vamos a crear una medida que muestre la cantidad de proyectos de la ciudad de BOGOTA D.C. para el año 2020. 😏</a:t>
            </a:r>
            <a:endParaRPr sz="13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300">
                <a:solidFill>
                  <a:schemeClr val="dk1"/>
                </a:solidFill>
                <a:highlight>
                  <a:schemeClr val="lt1"/>
                </a:highlight>
                <a:latin typeface="DM Sans"/>
                <a:ea typeface="DM Sans"/>
                <a:cs typeface="DM Sans"/>
                <a:sym typeface="DM Sans"/>
              </a:rPr>
              <a:t>Mostrar los resultados en una tarjeta.   </a:t>
            </a:r>
            <a:endParaRPr sz="1300">
              <a:solidFill>
                <a:schemeClr val="dk1"/>
              </a:solidFill>
              <a:highlight>
                <a:schemeClr val="lt1"/>
              </a:highlight>
              <a:latin typeface="DM Sans"/>
              <a:ea typeface="DM Sans"/>
              <a:cs typeface="DM Sans"/>
              <a:sym typeface="DM Sans"/>
            </a:endParaRPr>
          </a:p>
        </p:txBody>
      </p:sp>
      <p:sp>
        <p:nvSpPr>
          <p:cNvPr id="2603" name="Google Shape;2603;p306"/>
          <p:cNvSpPr txBox="1"/>
          <p:nvPr/>
        </p:nvSpPr>
        <p:spPr>
          <a:xfrm>
            <a:off x="207900" y="298150"/>
            <a:ext cx="75078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CÁLCULOS AVANZADOS II</a:t>
            </a:r>
            <a:endParaRPr b="1" sz="3000">
              <a:latin typeface="DM Sans"/>
              <a:ea typeface="DM Sans"/>
              <a:cs typeface="DM Sans"/>
              <a:sym typeface="DM Sans"/>
            </a:endParaRPr>
          </a:p>
        </p:txBody>
      </p:sp>
      <p:pic>
        <p:nvPicPr>
          <p:cNvPr id="2604" name="Google Shape;2604;p306"/>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605" name="Google Shape;2605;p306"/>
          <p:cNvSpPr txBox="1"/>
          <p:nvPr/>
        </p:nvSpPr>
        <p:spPr>
          <a:xfrm>
            <a:off x="3499550" y="3844275"/>
            <a:ext cx="5174400" cy="818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00">
                <a:solidFill>
                  <a:schemeClr val="dk1"/>
                </a:solidFill>
                <a:latin typeface="DM Sans"/>
                <a:ea typeface="DM Sans"/>
                <a:cs typeface="DM Sans"/>
                <a:sym typeface="DM Sans"/>
              </a:rPr>
              <a:t>Notas actividad 2:</a:t>
            </a:r>
            <a:endParaRPr b="1" i="1" sz="130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00">
                <a:solidFill>
                  <a:schemeClr val="dk1"/>
                </a:solidFill>
                <a:latin typeface="DM Sans"/>
                <a:ea typeface="DM Sans"/>
                <a:cs typeface="DM Sans"/>
                <a:sym typeface="DM Sans"/>
              </a:rPr>
              <a:t>Recuerda que la mayoría de los errores son fáciles de resolver: una coma o un paréntesis faltante ocasionan gran parte de las fallas en las fórmulas. 🛠️</a:t>
            </a:r>
            <a:endParaRPr b="1" i="1" sz="1300">
              <a:solidFill>
                <a:schemeClr val="dk1"/>
              </a:solidFill>
              <a:latin typeface="DM Sans"/>
              <a:ea typeface="DM Sans"/>
              <a:cs typeface="DM Sans"/>
              <a:sym typeface="DM Sans"/>
            </a:endParaRPr>
          </a:p>
        </p:txBody>
      </p:sp>
      <p:grpSp>
        <p:nvGrpSpPr>
          <p:cNvPr id="2606" name="Google Shape;2606;p306"/>
          <p:cNvGrpSpPr/>
          <p:nvPr/>
        </p:nvGrpSpPr>
        <p:grpSpPr>
          <a:xfrm>
            <a:off x="3249441" y="4029938"/>
            <a:ext cx="445206" cy="558300"/>
            <a:chOff x="3959538" y="4088925"/>
            <a:chExt cx="407325" cy="558300"/>
          </a:xfrm>
        </p:grpSpPr>
        <p:sp>
          <p:nvSpPr>
            <p:cNvPr id="2607" name="Google Shape;2607;p306"/>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08" name="Google Shape;2608;p306"/>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pic>
        <p:nvPicPr>
          <p:cNvPr id="2609" name="Google Shape;2609;p306"/>
          <p:cNvPicPr preferRelativeResize="0"/>
          <p:nvPr/>
        </p:nvPicPr>
        <p:blipFill>
          <a:blip r:embed="rId6">
            <a:alphaModFix/>
          </a:blip>
          <a:stretch>
            <a:fillRect/>
          </a:stretch>
        </p:blipFill>
        <p:spPr>
          <a:xfrm>
            <a:off x="207900" y="1432225"/>
            <a:ext cx="4165350" cy="2279050"/>
          </a:xfrm>
          <a:prstGeom prst="rect">
            <a:avLst/>
          </a:prstGeom>
          <a:noFill/>
          <a:ln>
            <a:noFill/>
          </a:ln>
        </p:spPr>
      </p:pic>
      <p:sp>
        <p:nvSpPr>
          <p:cNvPr id="2610" name="Google Shape;2610;p306"/>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2611" name="Google Shape;2611;p306"/>
          <p:cNvGrpSpPr/>
          <p:nvPr/>
        </p:nvGrpSpPr>
        <p:grpSpPr>
          <a:xfrm>
            <a:off x="8289540" y="146660"/>
            <a:ext cx="623188" cy="623188"/>
            <a:chOff x="5323100" y="2467173"/>
            <a:chExt cx="738900" cy="738900"/>
          </a:xfrm>
        </p:grpSpPr>
        <p:sp>
          <p:nvSpPr>
            <p:cNvPr id="2612" name="Google Shape;2612;p30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613" name="Google Shape;2613;p306"/>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307"/>
          <p:cNvSpPr txBox="1"/>
          <p:nvPr/>
        </p:nvSpPr>
        <p:spPr>
          <a:xfrm>
            <a:off x="4642600" y="1836150"/>
            <a:ext cx="4031400" cy="139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Crea una variable que devuelva el porcentaje de monto financiado sobre el monto total (columnas MONTO_TOTAL_AP y MONTO_FINANCIADO_AP). De nuevo, inserta el resultado en una tarjeta. 📥</a:t>
            </a:r>
            <a:endParaRPr sz="1350">
              <a:solidFill>
                <a:schemeClr val="dk1"/>
              </a:solidFill>
              <a:highlight>
                <a:schemeClr val="lt1"/>
              </a:highlight>
              <a:latin typeface="DM Sans"/>
              <a:ea typeface="DM Sans"/>
              <a:cs typeface="DM Sans"/>
              <a:sym typeface="DM Sans"/>
            </a:endParaRPr>
          </a:p>
        </p:txBody>
      </p:sp>
      <p:sp>
        <p:nvSpPr>
          <p:cNvPr id="2619" name="Google Shape;2619;p307"/>
          <p:cNvSpPr txBox="1"/>
          <p:nvPr/>
        </p:nvSpPr>
        <p:spPr>
          <a:xfrm>
            <a:off x="207900" y="298150"/>
            <a:ext cx="75078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CÁLCULOS AVANZADOS III</a:t>
            </a:r>
            <a:endParaRPr b="1" sz="3000">
              <a:latin typeface="DM Sans"/>
              <a:ea typeface="DM Sans"/>
              <a:cs typeface="DM Sans"/>
              <a:sym typeface="DM Sans"/>
            </a:endParaRPr>
          </a:p>
        </p:txBody>
      </p:sp>
      <p:pic>
        <p:nvPicPr>
          <p:cNvPr id="2620" name="Google Shape;2620;p307"/>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621" name="Google Shape;2621;p307"/>
          <p:cNvSpPr txBox="1"/>
          <p:nvPr/>
        </p:nvSpPr>
        <p:spPr>
          <a:xfrm>
            <a:off x="4111300" y="3790875"/>
            <a:ext cx="4562700" cy="972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3:</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Las variables son parte esencial de un entorno de programación. En cualquier lenguaje son el alma del código, por lo que sarlas es una obligación. 📌</a:t>
            </a:r>
            <a:endParaRPr b="1" i="1" sz="1350">
              <a:solidFill>
                <a:schemeClr val="dk1"/>
              </a:solidFill>
              <a:latin typeface="DM Sans"/>
              <a:ea typeface="DM Sans"/>
              <a:cs typeface="DM Sans"/>
              <a:sym typeface="DM Sans"/>
            </a:endParaRPr>
          </a:p>
        </p:txBody>
      </p:sp>
      <p:grpSp>
        <p:nvGrpSpPr>
          <p:cNvPr id="2622" name="Google Shape;2622;p307"/>
          <p:cNvGrpSpPr/>
          <p:nvPr/>
        </p:nvGrpSpPr>
        <p:grpSpPr>
          <a:xfrm>
            <a:off x="3869941" y="4080638"/>
            <a:ext cx="445206" cy="558300"/>
            <a:chOff x="3959538" y="4088925"/>
            <a:chExt cx="407325" cy="558300"/>
          </a:xfrm>
        </p:grpSpPr>
        <p:sp>
          <p:nvSpPr>
            <p:cNvPr id="2623" name="Google Shape;2623;p307"/>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24" name="Google Shape;2624;p307"/>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625" name="Google Shape;2625;p307"/>
          <p:cNvPicPr preferRelativeResize="0"/>
          <p:nvPr/>
        </p:nvPicPr>
        <p:blipFill>
          <a:blip r:embed="rId5">
            <a:alphaModFix/>
          </a:blip>
          <a:stretch>
            <a:fillRect/>
          </a:stretch>
        </p:blipFill>
        <p:spPr>
          <a:xfrm>
            <a:off x="207900" y="1432225"/>
            <a:ext cx="4165350" cy="2279050"/>
          </a:xfrm>
          <a:prstGeom prst="rect">
            <a:avLst/>
          </a:prstGeom>
          <a:noFill/>
          <a:ln>
            <a:noFill/>
          </a:ln>
        </p:spPr>
      </p:pic>
      <p:sp>
        <p:nvSpPr>
          <p:cNvPr id="2626" name="Google Shape;2626;p307"/>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2627" name="Google Shape;2627;p307"/>
          <p:cNvGrpSpPr/>
          <p:nvPr/>
        </p:nvGrpSpPr>
        <p:grpSpPr>
          <a:xfrm>
            <a:off x="8289540" y="146660"/>
            <a:ext cx="623188" cy="623188"/>
            <a:chOff x="5323100" y="2467173"/>
            <a:chExt cx="738900" cy="738900"/>
          </a:xfrm>
        </p:grpSpPr>
        <p:sp>
          <p:nvSpPr>
            <p:cNvPr id="2628" name="Google Shape;2628;p30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629" name="Google Shape;2629;p307"/>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10"/>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tablas del proyecto final</a:t>
            </a:r>
            <a:endParaRPr b="1" i="0" sz="4000" u="none" cap="none" strike="noStrike">
              <a:solidFill>
                <a:schemeClr val="dk1"/>
              </a:solidFill>
              <a:latin typeface="DM Sans"/>
              <a:ea typeface="DM Sans"/>
              <a:cs typeface="DM Sans"/>
              <a:sym typeface="DM Sans"/>
            </a:endParaRPr>
          </a:p>
        </p:txBody>
      </p:sp>
      <p:pic>
        <p:nvPicPr>
          <p:cNvPr id="508" name="Google Shape;508;p11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09" name="Google Shape;509;p11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510" name="Google Shape;510;p11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5</a:t>
            </a:r>
            <a:endParaRPr b="0" i="0" sz="1500" u="none" cap="none" strike="noStrike">
              <a:solidFill>
                <a:srgbClr val="000000"/>
              </a:solidFill>
              <a:latin typeface="DM Sans Medium"/>
              <a:ea typeface="DM Sans Medium"/>
              <a:cs typeface="DM Sans Medium"/>
              <a:sym typeface="DM Sans Medium"/>
            </a:endParaRPr>
          </a:p>
        </p:txBody>
      </p:sp>
      <p:grpSp>
        <p:nvGrpSpPr>
          <p:cNvPr id="511" name="Google Shape;511;p110"/>
          <p:cNvGrpSpPr/>
          <p:nvPr/>
        </p:nvGrpSpPr>
        <p:grpSpPr>
          <a:xfrm>
            <a:off x="8089705" y="266053"/>
            <a:ext cx="702103" cy="660429"/>
            <a:chOff x="3137108" y="2467173"/>
            <a:chExt cx="738900" cy="738900"/>
          </a:xfrm>
        </p:grpSpPr>
        <p:sp>
          <p:nvSpPr>
            <p:cNvPr id="512" name="Google Shape;512;p11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110"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14" name="Google Shape;514;p110"/>
          <p:cNvSpPr txBox="1"/>
          <p:nvPr/>
        </p:nvSpPr>
        <p:spPr>
          <a:xfrm>
            <a:off x="457200" y="21047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515" name="Google Shape;515;p110"/>
          <p:cNvPicPr preferRelativeResize="0"/>
          <p:nvPr/>
        </p:nvPicPr>
        <p:blipFill rotWithShape="1">
          <a:blip r:embed="rId5">
            <a:alphaModFix/>
          </a:blip>
          <a:srcRect b="2326" l="6927" r="7013" t="2697"/>
          <a:stretch/>
        </p:blipFill>
        <p:spPr>
          <a:xfrm>
            <a:off x="2392673" y="2206000"/>
            <a:ext cx="2828050" cy="2486274"/>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308"/>
          <p:cNvSpPr txBox="1"/>
          <p:nvPr/>
        </p:nvSpPr>
        <p:spPr>
          <a:xfrm>
            <a:off x="4612300" y="1561500"/>
            <a:ext cx="4061700" cy="164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Crear un parámetro (what if) numérico, entero, que vaya de 1 a 30. Denominarlo “Parámetro_Ejemplo”, y ubicarlo en la misma hoja que el resultado del ejercicio anterior (porcentaje). 🤓</a:t>
            </a:r>
            <a:endParaRPr sz="1350">
              <a:solidFill>
                <a:schemeClr val="dk1"/>
              </a:solidFill>
              <a:highlight>
                <a:schemeClr val="lt1"/>
              </a:highlight>
              <a:latin typeface="DM Sans"/>
              <a:ea typeface="DM Sans"/>
              <a:cs typeface="DM Sans"/>
              <a:sym typeface="DM Sans"/>
            </a:endParaRPr>
          </a:p>
        </p:txBody>
      </p:sp>
      <p:sp>
        <p:nvSpPr>
          <p:cNvPr id="2635" name="Google Shape;2635;p308"/>
          <p:cNvSpPr txBox="1"/>
          <p:nvPr/>
        </p:nvSpPr>
        <p:spPr>
          <a:xfrm>
            <a:off x="207900" y="298150"/>
            <a:ext cx="75075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CÁLCULOS AVANZADOS IV</a:t>
            </a:r>
            <a:endParaRPr b="1" sz="3000">
              <a:latin typeface="DM Sans"/>
              <a:ea typeface="DM Sans"/>
              <a:cs typeface="DM Sans"/>
              <a:sym typeface="DM Sans"/>
            </a:endParaRPr>
          </a:p>
        </p:txBody>
      </p:sp>
      <p:pic>
        <p:nvPicPr>
          <p:cNvPr id="2636" name="Google Shape;2636;p308"/>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637" name="Google Shape;2637;p308"/>
          <p:cNvSpPr txBox="1"/>
          <p:nvPr/>
        </p:nvSpPr>
        <p:spPr>
          <a:xfrm>
            <a:off x="4174750" y="3651050"/>
            <a:ext cx="4804200" cy="10158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sp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4:</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Power BI, tal como hemos dicho, ofrece miles de herramientas distintas. Son muchos los caminos que nos llevan a un mismo lugar.  📍</a:t>
            </a:r>
            <a:endParaRPr b="1" i="1" sz="1350">
              <a:solidFill>
                <a:schemeClr val="dk1"/>
              </a:solidFill>
              <a:latin typeface="DM Sans"/>
              <a:ea typeface="DM Sans"/>
              <a:cs typeface="DM Sans"/>
              <a:sym typeface="DM Sans"/>
            </a:endParaRPr>
          </a:p>
        </p:txBody>
      </p:sp>
      <p:grpSp>
        <p:nvGrpSpPr>
          <p:cNvPr id="2638" name="Google Shape;2638;p308"/>
          <p:cNvGrpSpPr/>
          <p:nvPr/>
        </p:nvGrpSpPr>
        <p:grpSpPr>
          <a:xfrm>
            <a:off x="3941316" y="3928238"/>
            <a:ext cx="445206" cy="558300"/>
            <a:chOff x="3959538" y="4088925"/>
            <a:chExt cx="407325" cy="558300"/>
          </a:xfrm>
        </p:grpSpPr>
        <p:sp>
          <p:nvSpPr>
            <p:cNvPr id="2639" name="Google Shape;2639;p308"/>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40" name="Google Shape;2640;p308"/>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641" name="Google Shape;2641;p308"/>
          <p:cNvPicPr preferRelativeResize="0"/>
          <p:nvPr/>
        </p:nvPicPr>
        <p:blipFill>
          <a:blip r:embed="rId5">
            <a:alphaModFix/>
          </a:blip>
          <a:stretch>
            <a:fillRect/>
          </a:stretch>
        </p:blipFill>
        <p:spPr>
          <a:xfrm>
            <a:off x="207900" y="1279825"/>
            <a:ext cx="4165350" cy="2279050"/>
          </a:xfrm>
          <a:prstGeom prst="rect">
            <a:avLst/>
          </a:prstGeom>
          <a:noFill/>
          <a:ln>
            <a:noFill/>
          </a:ln>
        </p:spPr>
      </p:pic>
      <p:sp>
        <p:nvSpPr>
          <p:cNvPr id="2642" name="Google Shape;2642;p308"/>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2643" name="Google Shape;2643;p308"/>
          <p:cNvGrpSpPr/>
          <p:nvPr/>
        </p:nvGrpSpPr>
        <p:grpSpPr>
          <a:xfrm>
            <a:off x="8289540" y="146660"/>
            <a:ext cx="623188" cy="623188"/>
            <a:chOff x="5323100" y="2467173"/>
            <a:chExt cx="738900" cy="738900"/>
          </a:xfrm>
        </p:grpSpPr>
        <p:sp>
          <p:nvSpPr>
            <p:cNvPr id="2644" name="Google Shape;2644;p30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645" name="Google Shape;2645;p308"/>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309"/>
          <p:cNvSpPr txBox="1"/>
          <p:nvPr/>
        </p:nvSpPr>
        <p:spPr>
          <a:xfrm>
            <a:off x="4673200" y="1722900"/>
            <a:ext cx="4000800" cy="162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esta oportunidad crea una nueva medida que tome el parámetro del </a:t>
            </a:r>
            <a:r>
              <a:rPr lang="es-419" sz="1350" u="sng">
                <a:solidFill>
                  <a:srgbClr val="83AEFB"/>
                </a:solidFill>
                <a:highlight>
                  <a:schemeClr val="lt1"/>
                </a:highlight>
                <a:latin typeface="DM Sans"/>
                <a:ea typeface="DM Sans"/>
                <a:cs typeface="DM Sans"/>
                <a:sym typeface="DM Sans"/>
                <a:hlinkClick action="ppaction://hlinksldjump" r:id="rId3">
                  <a:extLst>
                    <a:ext uri="{A12FA001-AC4F-418D-AE19-62706E023703}">
                      <ahyp:hlinkClr val="tx"/>
                    </a:ext>
                  </a:extLst>
                </a:hlinkClick>
              </a:rPr>
              <a:t>ejercicio anterior</a:t>
            </a:r>
            <a:r>
              <a:rPr lang="es-419" sz="1350">
                <a:solidFill>
                  <a:schemeClr val="dk1"/>
                </a:solidFill>
                <a:highlight>
                  <a:schemeClr val="lt1"/>
                </a:highlight>
                <a:latin typeface="DM Sans"/>
                <a:ea typeface="DM Sans"/>
                <a:cs typeface="DM Sans"/>
                <a:sym typeface="DM Sans"/>
              </a:rPr>
              <a:t> y el porcentaje del </a:t>
            </a:r>
            <a:r>
              <a:rPr lang="es-419" sz="1350" u="sng">
                <a:solidFill>
                  <a:srgbClr val="83AEFB"/>
                </a:solidFill>
                <a:highlight>
                  <a:schemeClr val="lt1"/>
                </a:highlight>
                <a:latin typeface="DM Sans"/>
                <a:ea typeface="DM Sans"/>
                <a:cs typeface="DM Sans"/>
                <a:sym typeface="DM Sans"/>
                <a:hlinkClick action="ppaction://hlinksldjump" r:id="rId4">
                  <a:extLst>
                    <a:ext uri="{A12FA001-AC4F-418D-AE19-62706E023703}">
                      <ahyp:hlinkClr val="tx"/>
                    </a:ext>
                  </a:extLst>
                </a:hlinkClick>
              </a:rPr>
              <a:t>ejercicio 3</a:t>
            </a:r>
            <a:r>
              <a:rPr lang="es-419" sz="1350">
                <a:solidFill>
                  <a:schemeClr val="dk1"/>
                </a:solidFill>
                <a:highlight>
                  <a:schemeClr val="lt1"/>
                </a:highlight>
                <a:latin typeface="DM Sans"/>
                <a:ea typeface="DM Sans"/>
                <a:cs typeface="DM Sans"/>
                <a:sym typeface="DM Sans"/>
              </a:rPr>
              <a:t>. La medida debe devolver el resultado de dividir el porcentaje por el parámetro. Insertarlo en una tarjeta. 📥</a:t>
            </a:r>
            <a:endParaRPr sz="1350">
              <a:solidFill>
                <a:schemeClr val="dk1"/>
              </a:solidFill>
              <a:highlight>
                <a:schemeClr val="lt1"/>
              </a:highlight>
              <a:latin typeface="DM Sans"/>
              <a:ea typeface="DM Sans"/>
              <a:cs typeface="DM Sans"/>
              <a:sym typeface="DM Sans"/>
            </a:endParaRPr>
          </a:p>
        </p:txBody>
      </p:sp>
      <p:sp>
        <p:nvSpPr>
          <p:cNvPr id="2651" name="Google Shape;2651;p309"/>
          <p:cNvSpPr txBox="1"/>
          <p:nvPr/>
        </p:nvSpPr>
        <p:spPr>
          <a:xfrm>
            <a:off x="207900" y="298150"/>
            <a:ext cx="75078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CÁLCULOS AVANZADOS V</a:t>
            </a:r>
            <a:endParaRPr b="1" sz="3000">
              <a:latin typeface="DM Sans"/>
              <a:ea typeface="DM Sans"/>
              <a:cs typeface="DM Sans"/>
              <a:sym typeface="DM Sans"/>
            </a:endParaRPr>
          </a:p>
        </p:txBody>
      </p:sp>
      <p:pic>
        <p:nvPicPr>
          <p:cNvPr id="2652" name="Google Shape;2652;p309"/>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2653" name="Google Shape;2653;p309"/>
          <p:cNvSpPr txBox="1"/>
          <p:nvPr/>
        </p:nvSpPr>
        <p:spPr>
          <a:xfrm>
            <a:off x="4111300" y="3844275"/>
            <a:ext cx="4562700" cy="919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5:</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Si las consignas son confusas léelas de nuevo. Y otra vez. Y otra. Y si aún así quedan dudas, consulta con el usuario. Las consignas confusas son más habituales de lo deseado. 🤦🏻‍♀️</a:t>
            </a:r>
            <a:endParaRPr b="1" i="1" sz="1350">
              <a:solidFill>
                <a:schemeClr val="dk1"/>
              </a:solidFill>
              <a:latin typeface="DM Sans"/>
              <a:ea typeface="DM Sans"/>
              <a:cs typeface="DM Sans"/>
              <a:sym typeface="DM Sans"/>
            </a:endParaRPr>
          </a:p>
        </p:txBody>
      </p:sp>
      <p:grpSp>
        <p:nvGrpSpPr>
          <p:cNvPr id="2654" name="Google Shape;2654;p309"/>
          <p:cNvGrpSpPr/>
          <p:nvPr/>
        </p:nvGrpSpPr>
        <p:grpSpPr>
          <a:xfrm>
            <a:off x="3869941" y="4080638"/>
            <a:ext cx="445206" cy="558300"/>
            <a:chOff x="3959538" y="4088925"/>
            <a:chExt cx="407325" cy="558300"/>
          </a:xfrm>
        </p:grpSpPr>
        <p:sp>
          <p:nvSpPr>
            <p:cNvPr id="2655" name="Google Shape;2655;p309"/>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6" name="Google Shape;2656;p309"/>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pic>
        <p:nvPicPr>
          <p:cNvPr id="2657" name="Google Shape;2657;p309"/>
          <p:cNvPicPr preferRelativeResize="0"/>
          <p:nvPr/>
        </p:nvPicPr>
        <p:blipFill>
          <a:blip r:embed="rId7">
            <a:alphaModFix/>
          </a:blip>
          <a:stretch>
            <a:fillRect/>
          </a:stretch>
        </p:blipFill>
        <p:spPr>
          <a:xfrm>
            <a:off x="207900" y="1432225"/>
            <a:ext cx="4165350" cy="2279050"/>
          </a:xfrm>
          <a:prstGeom prst="rect">
            <a:avLst/>
          </a:prstGeom>
          <a:noFill/>
          <a:ln>
            <a:noFill/>
          </a:ln>
        </p:spPr>
      </p:pic>
      <p:sp>
        <p:nvSpPr>
          <p:cNvPr id="2658" name="Google Shape;2658;p309"/>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2659" name="Google Shape;2659;p309"/>
          <p:cNvGrpSpPr/>
          <p:nvPr/>
        </p:nvGrpSpPr>
        <p:grpSpPr>
          <a:xfrm>
            <a:off x="8289540" y="146660"/>
            <a:ext cx="623188" cy="623188"/>
            <a:chOff x="5323100" y="2467173"/>
            <a:chExt cx="738900" cy="738900"/>
          </a:xfrm>
        </p:grpSpPr>
        <p:sp>
          <p:nvSpPr>
            <p:cNvPr id="2660" name="Google Shape;2660;p30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661" name="Google Shape;2661;p309"/>
            <p:cNvPicPr preferRelativeResize="0"/>
            <p:nvPr/>
          </p:nvPicPr>
          <p:blipFill>
            <a:blip r:embed="rId8">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310"/>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pic>
        <p:nvPicPr>
          <p:cNvPr id="2671" name="Google Shape;2671;p311"/>
          <p:cNvPicPr preferRelativeResize="0"/>
          <p:nvPr/>
        </p:nvPicPr>
        <p:blipFill>
          <a:blip r:embed="rId3">
            <a:alphaModFix/>
          </a:blip>
          <a:stretch>
            <a:fillRect/>
          </a:stretch>
        </p:blipFill>
        <p:spPr>
          <a:xfrm>
            <a:off x="1203250" y="1383725"/>
            <a:ext cx="7236300" cy="3542378"/>
          </a:xfrm>
          <a:prstGeom prst="rect">
            <a:avLst/>
          </a:prstGeom>
          <a:noFill/>
          <a:ln>
            <a:noFill/>
          </a:ln>
          <a:effectLst>
            <a:outerShdw blurRad="57150" rotWithShape="0" algn="bl" dir="5400000" dist="19050">
              <a:srgbClr val="000000">
                <a:alpha val="50000"/>
              </a:srgbClr>
            </a:outerShdw>
          </a:effectLst>
        </p:spPr>
      </p:pic>
      <p:sp>
        <p:nvSpPr>
          <p:cNvPr id="2672" name="Google Shape;2672;p311"/>
          <p:cNvSpPr/>
          <p:nvPr/>
        </p:nvSpPr>
        <p:spPr>
          <a:xfrm>
            <a:off x="2233600" y="856450"/>
            <a:ext cx="46008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Cálculos avanzados I</a:t>
            </a:r>
            <a:endParaRPr b="1">
              <a:solidFill>
                <a:schemeClr val="lt1"/>
              </a:solidFill>
              <a:latin typeface="DM Sans"/>
              <a:ea typeface="DM Sans"/>
              <a:cs typeface="DM Sans"/>
              <a:sym typeface="DM Sans"/>
            </a:endParaRPr>
          </a:p>
        </p:txBody>
      </p:sp>
      <p:sp>
        <p:nvSpPr>
          <p:cNvPr id="2673" name="Google Shape;2673;p311"/>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pic>
        <p:nvPicPr>
          <p:cNvPr id="2678" name="Google Shape;2678;p312"/>
          <p:cNvPicPr preferRelativeResize="0"/>
          <p:nvPr/>
        </p:nvPicPr>
        <p:blipFill>
          <a:blip r:embed="rId3">
            <a:alphaModFix/>
          </a:blip>
          <a:stretch>
            <a:fillRect/>
          </a:stretch>
        </p:blipFill>
        <p:spPr>
          <a:xfrm>
            <a:off x="944737" y="1410200"/>
            <a:ext cx="7254526" cy="3486900"/>
          </a:xfrm>
          <a:prstGeom prst="rect">
            <a:avLst/>
          </a:prstGeom>
          <a:noFill/>
          <a:ln>
            <a:noFill/>
          </a:ln>
          <a:effectLst>
            <a:outerShdw blurRad="57150" rotWithShape="0" algn="bl" dir="5400000" dist="19050">
              <a:srgbClr val="000000">
                <a:alpha val="50000"/>
              </a:srgbClr>
            </a:outerShdw>
          </a:effectLst>
        </p:spPr>
      </p:pic>
      <p:sp>
        <p:nvSpPr>
          <p:cNvPr id="2679" name="Google Shape;2679;p312"/>
          <p:cNvSpPr/>
          <p:nvPr/>
        </p:nvSpPr>
        <p:spPr>
          <a:xfrm>
            <a:off x="2447175" y="856450"/>
            <a:ext cx="4885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Cálculos avanzados II</a:t>
            </a:r>
            <a:endParaRPr b="1">
              <a:solidFill>
                <a:schemeClr val="lt1"/>
              </a:solidFill>
              <a:latin typeface="DM Sans"/>
              <a:ea typeface="DM Sans"/>
              <a:cs typeface="DM Sans"/>
              <a:sym typeface="DM Sans"/>
            </a:endParaRPr>
          </a:p>
        </p:txBody>
      </p:sp>
      <p:sp>
        <p:nvSpPr>
          <p:cNvPr id="2680" name="Google Shape;2680;p312"/>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pic>
        <p:nvPicPr>
          <p:cNvPr id="2685" name="Google Shape;2685;p313"/>
          <p:cNvPicPr preferRelativeResize="0"/>
          <p:nvPr/>
        </p:nvPicPr>
        <p:blipFill>
          <a:blip r:embed="rId3">
            <a:alphaModFix/>
          </a:blip>
          <a:stretch>
            <a:fillRect/>
          </a:stretch>
        </p:blipFill>
        <p:spPr>
          <a:xfrm>
            <a:off x="803238" y="1357975"/>
            <a:ext cx="7537525" cy="3391875"/>
          </a:xfrm>
          <a:prstGeom prst="rect">
            <a:avLst/>
          </a:prstGeom>
          <a:noFill/>
          <a:ln>
            <a:noFill/>
          </a:ln>
          <a:effectLst>
            <a:outerShdw blurRad="57150" rotWithShape="0" algn="bl" dir="5400000" dist="19050">
              <a:srgbClr val="000000">
                <a:alpha val="50000"/>
              </a:srgbClr>
            </a:outerShdw>
          </a:effectLst>
        </p:spPr>
      </p:pic>
      <p:sp>
        <p:nvSpPr>
          <p:cNvPr id="2686" name="Google Shape;2686;p313"/>
          <p:cNvSpPr/>
          <p:nvPr/>
        </p:nvSpPr>
        <p:spPr>
          <a:xfrm>
            <a:off x="2082325" y="856450"/>
            <a:ext cx="48408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Cálculos avanzados III</a:t>
            </a:r>
            <a:endParaRPr b="1">
              <a:solidFill>
                <a:schemeClr val="lt1"/>
              </a:solidFill>
              <a:latin typeface="DM Sans"/>
              <a:ea typeface="DM Sans"/>
              <a:cs typeface="DM Sans"/>
              <a:sym typeface="DM Sans"/>
            </a:endParaRPr>
          </a:p>
        </p:txBody>
      </p:sp>
      <p:sp>
        <p:nvSpPr>
          <p:cNvPr id="2687" name="Google Shape;2687;p313"/>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pic>
        <p:nvPicPr>
          <p:cNvPr id="2692" name="Google Shape;2692;p314"/>
          <p:cNvPicPr preferRelativeResize="0"/>
          <p:nvPr/>
        </p:nvPicPr>
        <p:blipFill>
          <a:blip r:embed="rId3">
            <a:alphaModFix/>
          </a:blip>
          <a:stretch>
            <a:fillRect/>
          </a:stretch>
        </p:blipFill>
        <p:spPr>
          <a:xfrm>
            <a:off x="439325" y="1680250"/>
            <a:ext cx="4448175" cy="2771775"/>
          </a:xfrm>
          <a:prstGeom prst="rect">
            <a:avLst/>
          </a:prstGeom>
          <a:noFill/>
          <a:ln>
            <a:noFill/>
          </a:ln>
          <a:effectLst>
            <a:outerShdw blurRad="57150" rotWithShape="0" algn="bl" dir="5400000" dist="19050">
              <a:srgbClr val="000000">
                <a:alpha val="50000"/>
              </a:srgbClr>
            </a:outerShdw>
          </a:effectLst>
        </p:spPr>
      </p:pic>
      <p:sp>
        <p:nvSpPr>
          <p:cNvPr id="2693" name="Google Shape;2693;p314"/>
          <p:cNvSpPr txBox="1"/>
          <p:nvPr/>
        </p:nvSpPr>
        <p:spPr>
          <a:xfrm>
            <a:off x="5097775" y="2073513"/>
            <a:ext cx="3606900" cy="182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Nota como los parámetros también generan una fórmula. Por ende, podrían ser creados mediante el botón PARAMETRO NUEVO (barra MODELADO) o bien mediante una fórmula. 👩🏻‍🔬</a:t>
            </a:r>
            <a:endParaRPr sz="1350">
              <a:solidFill>
                <a:schemeClr val="dk1"/>
              </a:solidFill>
              <a:highlight>
                <a:schemeClr val="lt1"/>
              </a:highlight>
              <a:latin typeface="DM Sans"/>
              <a:ea typeface="DM Sans"/>
              <a:cs typeface="DM Sans"/>
              <a:sym typeface="DM Sans"/>
            </a:endParaRPr>
          </a:p>
        </p:txBody>
      </p:sp>
      <p:sp>
        <p:nvSpPr>
          <p:cNvPr id="2694" name="Google Shape;2694;p314"/>
          <p:cNvSpPr/>
          <p:nvPr/>
        </p:nvSpPr>
        <p:spPr>
          <a:xfrm>
            <a:off x="2020025" y="856450"/>
            <a:ext cx="50010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Cálculos avanzados IV</a:t>
            </a:r>
            <a:endParaRPr b="1">
              <a:solidFill>
                <a:schemeClr val="lt1"/>
              </a:solidFill>
              <a:latin typeface="DM Sans"/>
              <a:ea typeface="DM Sans"/>
              <a:cs typeface="DM Sans"/>
              <a:sym typeface="DM Sans"/>
            </a:endParaRPr>
          </a:p>
        </p:txBody>
      </p:sp>
      <p:sp>
        <p:nvSpPr>
          <p:cNvPr id="2695" name="Google Shape;2695;p314"/>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pic>
        <p:nvPicPr>
          <p:cNvPr id="2700" name="Google Shape;2700;p315"/>
          <p:cNvPicPr preferRelativeResize="0"/>
          <p:nvPr/>
        </p:nvPicPr>
        <p:blipFill>
          <a:blip r:embed="rId3">
            <a:alphaModFix/>
          </a:blip>
          <a:stretch>
            <a:fillRect/>
          </a:stretch>
        </p:blipFill>
        <p:spPr>
          <a:xfrm>
            <a:off x="388325" y="1445375"/>
            <a:ext cx="5461626" cy="3484550"/>
          </a:xfrm>
          <a:prstGeom prst="rect">
            <a:avLst/>
          </a:prstGeom>
          <a:noFill/>
          <a:ln>
            <a:noFill/>
          </a:ln>
          <a:effectLst>
            <a:outerShdw blurRad="57150" rotWithShape="0" algn="bl" dir="5400000" dist="19050">
              <a:srgbClr val="000000">
                <a:alpha val="50000"/>
              </a:srgbClr>
            </a:outerShdw>
          </a:effectLst>
        </p:spPr>
      </p:pic>
      <p:sp>
        <p:nvSpPr>
          <p:cNvPr id="2701" name="Google Shape;2701;p315"/>
          <p:cNvSpPr txBox="1"/>
          <p:nvPr/>
        </p:nvSpPr>
        <p:spPr>
          <a:xfrm>
            <a:off x="5966375" y="2348850"/>
            <a:ext cx="2877300" cy="147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 Al deslizar la barra del parámetro se debe modificar el </a:t>
            </a:r>
            <a:r>
              <a:rPr i="1" lang="es-419" sz="1500">
                <a:solidFill>
                  <a:schemeClr val="dk1"/>
                </a:solidFill>
                <a:highlight>
                  <a:schemeClr val="lt1"/>
                </a:highlight>
                <a:latin typeface="DM Sans"/>
                <a:ea typeface="DM Sans"/>
                <a:cs typeface="DM Sans"/>
                <a:sym typeface="DM Sans"/>
              </a:rPr>
              <a:t>porcentaje2</a:t>
            </a:r>
            <a:r>
              <a:rPr lang="es-419" sz="1500">
                <a:solidFill>
                  <a:schemeClr val="dk1"/>
                </a:solidFill>
                <a:highlight>
                  <a:schemeClr val="lt1"/>
                </a:highlight>
                <a:latin typeface="DM Sans"/>
                <a:ea typeface="DM Sans"/>
                <a:cs typeface="DM Sans"/>
                <a:sym typeface="DM Sans"/>
              </a:rPr>
              <a:t>. En la imagen se muestra el 10% sobre 51,69. </a:t>
            </a:r>
            <a:endParaRPr sz="1500">
              <a:solidFill>
                <a:schemeClr val="dk1"/>
              </a:solidFill>
              <a:highlight>
                <a:schemeClr val="lt1"/>
              </a:highlight>
              <a:latin typeface="DM Sans"/>
              <a:ea typeface="DM Sans"/>
              <a:cs typeface="DM Sans"/>
              <a:sym typeface="DM Sans"/>
            </a:endParaRPr>
          </a:p>
        </p:txBody>
      </p:sp>
      <p:sp>
        <p:nvSpPr>
          <p:cNvPr id="2702" name="Google Shape;2702;p315"/>
          <p:cNvSpPr/>
          <p:nvPr/>
        </p:nvSpPr>
        <p:spPr>
          <a:xfrm>
            <a:off x="603804" y="2092653"/>
            <a:ext cx="861300" cy="609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15"/>
          <p:cNvSpPr/>
          <p:nvPr/>
        </p:nvSpPr>
        <p:spPr>
          <a:xfrm>
            <a:off x="3688169" y="2514820"/>
            <a:ext cx="861300" cy="609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15"/>
          <p:cNvSpPr/>
          <p:nvPr/>
        </p:nvSpPr>
        <p:spPr>
          <a:xfrm>
            <a:off x="2421268" y="3820643"/>
            <a:ext cx="861300" cy="609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15"/>
          <p:cNvSpPr/>
          <p:nvPr/>
        </p:nvSpPr>
        <p:spPr>
          <a:xfrm>
            <a:off x="2278100" y="856450"/>
            <a:ext cx="49212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5 -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Power BI - Cálculos avanzados V</a:t>
            </a:r>
            <a:endParaRPr b="1">
              <a:solidFill>
                <a:schemeClr val="lt1"/>
              </a:solidFill>
              <a:latin typeface="DM Sans"/>
              <a:ea typeface="DM Sans"/>
              <a:cs typeface="DM Sans"/>
              <a:sym typeface="DM Sans"/>
            </a:endParaRPr>
          </a:p>
        </p:txBody>
      </p:sp>
      <p:sp>
        <p:nvSpPr>
          <p:cNvPr id="2706" name="Google Shape;2706;p315"/>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316"/>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18 - Workshop Power BI</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317"/>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19 - Charla de un especialista visualización de datos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11"/>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LENGUAJE </a:t>
            </a:r>
            <a:r>
              <a:rPr b="1" lang="es-419" sz="4000">
                <a:solidFill>
                  <a:srgbClr val="121212"/>
                </a:solidFill>
                <a:latin typeface="DM Sans"/>
                <a:ea typeface="DM Sans"/>
                <a:cs typeface="DM Sans"/>
                <a:sym typeface="DM Sans"/>
              </a:rPr>
              <a:t>SQL</a:t>
            </a:r>
            <a:endParaRPr b="1" sz="4000">
              <a:solidFill>
                <a:schemeClr val="dk1"/>
              </a:solidFill>
              <a:latin typeface="DM Sans"/>
              <a:ea typeface="DM Sans"/>
              <a:cs typeface="DM Sans"/>
              <a:sym typeface="DM Sans"/>
            </a:endParaRPr>
          </a:p>
        </p:txBody>
      </p:sp>
      <p:sp>
        <p:nvSpPr>
          <p:cNvPr id="521" name="Google Shape;521;p11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6</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318"/>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20 - Medidas avanzadas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319"/>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320"/>
          <p:cNvSpPr txBox="1"/>
          <p:nvPr/>
        </p:nvSpPr>
        <p:spPr>
          <a:xfrm>
            <a:off x="4749950" y="1789075"/>
            <a:ext cx="3924000" cy="13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Seguiremos usando los datos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Proyectos de Investigación del Ministerio de Ciencia y Tecnología de Colombia</a:t>
            </a:r>
            <a:r>
              <a:rPr lang="es-419" sz="1350">
                <a:solidFill>
                  <a:srgbClr val="83AEFB"/>
                </a:solidFill>
                <a:highlight>
                  <a:schemeClr val="lt1"/>
                </a:highlight>
                <a:latin typeface="DM Sans"/>
                <a:ea typeface="DM Sans"/>
                <a:cs typeface="DM Sans"/>
                <a:sym typeface="DM Sans"/>
              </a:rPr>
              <a:t>.</a:t>
            </a:r>
            <a:r>
              <a:rPr lang="es-419" sz="1350">
                <a:solidFill>
                  <a:schemeClr val="dk1"/>
                </a:solidFill>
                <a:highlight>
                  <a:schemeClr val="lt1"/>
                </a:highlight>
                <a:latin typeface="DM Sans"/>
                <a:ea typeface="DM Sans"/>
                <a:cs typeface="DM Sans"/>
                <a:sym typeface="DM Sans"/>
              </a:rPr>
              <a:t> Vamos a crear un mini tablero. Calcula y muestra la media de MONTO TOTAL AP. 📏</a:t>
            </a:r>
            <a:endParaRPr sz="1350">
              <a:solidFill>
                <a:schemeClr val="dk1"/>
              </a:solidFill>
              <a:highlight>
                <a:schemeClr val="lt1"/>
              </a:highlight>
              <a:latin typeface="DM Sans"/>
              <a:ea typeface="DM Sans"/>
              <a:cs typeface="DM Sans"/>
              <a:sym typeface="DM Sans"/>
            </a:endParaRPr>
          </a:p>
        </p:txBody>
      </p:sp>
      <p:sp>
        <p:nvSpPr>
          <p:cNvPr id="2732" name="Google Shape;2732;p320"/>
          <p:cNvSpPr txBox="1"/>
          <p:nvPr/>
        </p:nvSpPr>
        <p:spPr>
          <a:xfrm>
            <a:off x="207900" y="298150"/>
            <a:ext cx="75075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TENDENCIA CENTRAL I</a:t>
            </a:r>
            <a:endParaRPr b="1" sz="3000">
              <a:latin typeface="DM Sans"/>
              <a:ea typeface="DM Sans"/>
              <a:cs typeface="DM Sans"/>
              <a:sym typeface="DM Sans"/>
            </a:endParaRPr>
          </a:p>
        </p:txBody>
      </p:sp>
      <p:pic>
        <p:nvPicPr>
          <p:cNvPr id="2733" name="Google Shape;2733;p320"/>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734" name="Google Shape;2734;p320"/>
          <p:cNvSpPr txBox="1"/>
          <p:nvPr/>
        </p:nvSpPr>
        <p:spPr>
          <a:xfrm>
            <a:off x="3596150" y="3675200"/>
            <a:ext cx="5316600" cy="987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1:</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A la hora de tener una consigna es importante saber cómo resolverla y cómo mostrarla. Ambas tareas son fundamentales. Un buen resultado pero mal mostrado, no sirve. 🤦🏻‍♂️</a:t>
            </a:r>
            <a:endParaRPr b="1" i="1" sz="1350">
              <a:solidFill>
                <a:schemeClr val="dk1"/>
              </a:solidFill>
              <a:latin typeface="DM Sans"/>
              <a:ea typeface="DM Sans"/>
              <a:cs typeface="DM Sans"/>
              <a:sym typeface="DM Sans"/>
            </a:endParaRPr>
          </a:p>
        </p:txBody>
      </p:sp>
      <p:grpSp>
        <p:nvGrpSpPr>
          <p:cNvPr id="2735" name="Google Shape;2735;p320"/>
          <p:cNvGrpSpPr/>
          <p:nvPr/>
        </p:nvGrpSpPr>
        <p:grpSpPr>
          <a:xfrm>
            <a:off x="3362116" y="3954988"/>
            <a:ext cx="445206" cy="558300"/>
            <a:chOff x="3959538" y="4088925"/>
            <a:chExt cx="407325" cy="558300"/>
          </a:xfrm>
        </p:grpSpPr>
        <p:sp>
          <p:nvSpPr>
            <p:cNvPr id="2736" name="Google Shape;2736;p32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37" name="Google Shape;2737;p320"/>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pic>
        <p:nvPicPr>
          <p:cNvPr id="2738" name="Google Shape;2738;p320"/>
          <p:cNvPicPr preferRelativeResize="0"/>
          <p:nvPr/>
        </p:nvPicPr>
        <p:blipFill>
          <a:blip r:embed="rId6">
            <a:alphaModFix/>
          </a:blip>
          <a:stretch>
            <a:fillRect/>
          </a:stretch>
        </p:blipFill>
        <p:spPr>
          <a:xfrm>
            <a:off x="207900" y="1356025"/>
            <a:ext cx="4165350" cy="2279050"/>
          </a:xfrm>
          <a:prstGeom prst="rect">
            <a:avLst/>
          </a:prstGeom>
          <a:noFill/>
          <a:ln>
            <a:noFill/>
          </a:ln>
        </p:spPr>
      </p:pic>
      <p:sp>
        <p:nvSpPr>
          <p:cNvPr id="2739" name="Google Shape;2739;p320"/>
          <p:cNvSpPr/>
          <p:nvPr/>
        </p:nvSpPr>
        <p:spPr>
          <a:xfrm>
            <a:off x="2874300" y="856450"/>
            <a:ext cx="1566300" cy="259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2740" name="Google Shape;2740;p320"/>
          <p:cNvGrpSpPr/>
          <p:nvPr/>
        </p:nvGrpSpPr>
        <p:grpSpPr>
          <a:xfrm>
            <a:off x="8289540" y="146660"/>
            <a:ext cx="623188" cy="623188"/>
            <a:chOff x="5323100" y="2467173"/>
            <a:chExt cx="738900" cy="738900"/>
          </a:xfrm>
        </p:grpSpPr>
        <p:sp>
          <p:nvSpPr>
            <p:cNvPr id="2741" name="Google Shape;2741;p32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742" name="Google Shape;2742;p320"/>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321"/>
          <p:cNvSpPr txBox="1"/>
          <p:nvPr/>
        </p:nvSpPr>
        <p:spPr>
          <a:xfrm>
            <a:off x="4661209" y="1486075"/>
            <a:ext cx="4012500" cy="117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Calcula y muestra la media de MONTO TOTAL AP para el año 2020 y agrégala a la misma hoja donde realizaste el ejercicio anterior.🙌</a:t>
            </a:r>
            <a:endParaRPr sz="1350">
              <a:solidFill>
                <a:schemeClr val="dk1"/>
              </a:solidFill>
              <a:highlight>
                <a:schemeClr val="lt1"/>
              </a:highlight>
              <a:latin typeface="DM Sans"/>
              <a:ea typeface="DM Sans"/>
              <a:cs typeface="DM Sans"/>
              <a:sym typeface="DM Sans"/>
            </a:endParaRPr>
          </a:p>
        </p:txBody>
      </p:sp>
      <p:sp>
        <p:nvSpPr>
          <p:cNvPr id="2748" name="Google Shape;2748;p321"/>
          <p:cNvSpPr txBox="1"/>
          <p:nvPr/>
        </p:nvSpPr>
        <p:spPr>
          <a:xfrm>
            <a:off x="207900" y="298150"/>
            <a:ext cx="75075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TENDENCIA CENTRAL II</a:t>
            </a:r>
            <a:endParaRPr b="1" sz="3000">
              <a:latin typeface="DM Sans"/>
              <a:ea typeface="DM Sans"/>
              <a:cs typeface="DM Sans"/>
              <a:sym typeface="DM Sans"/>
            </a:endParaRPr>
          </a:p>
        </p:txBody>
      </p:sp>
      <p:pic>
        <p:nvPicPr>
          <p:cNvPr id="2749" name="Google Shape;2749;p321"/>
          <p:cNvPicPr preferRelativeResize="0"/>
          <p:nvPr/>
        </p:nvPicPr>
        <p:blipFill rotWithShape="1">
          <a:blip r:embed="rId3">
            <a:alphaModFix/>
          </a:blip>
          <a:srcRect b="0" l="0" r="0" t="0"/>
          <a:stretch/>
        </p:blipFill>
        <p:spPr>
          <a:xfrm>
            <a:off x="8390711" y="196650"/>
            <a:ext cx="522014" cy="523200"/>
          </a:xfrm>
          <a:prstGeom prst="rect">
            <a:avLst/>
          </a:prstGeom>
          <a:noFill/>
          <a:ln>
            <a:noFill/>
          </a:ln>
        </p:spPr>
      </p:pic>
      <p:sp>
        <p:nvSpPr>
          <p:cNvPr id="2750" name="Google Shape;2750;p321"/>
          <p:cNvSpPr txBox="1"/>
          <p:nvPr/>
        </p:nvSpPr>
        <p:spPr>
          <a:xfrm>
            <a:off x="4572000" y="3399447"/>
            <a:ext cx="4101900" cy="1076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2:</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No se trata solo de hacer cuentas, sino también de usar la imaginación.🧠 Muchas veces ni la persona que pregunta sabe cómo quiere la respuesta. </a:t>
            </a:r>
            <a:endParaRPr b="1" i="1" sz="1350">
              <a:solidFill>
                <a:schemeClr val="dk1"/>
              </a:solidFill>
              <a:latin typeface="DM Sans"/>
              <a:ea typeface="DM Sans"/>
              <a:cs typeface="DM Sans"/>
              <a:sym typeface="DM Sans"/>
            </a:endParaRPr>
          </a:p>
        </p:txBody>
      </p:sp>
      <p:grpSp>
        <p:nvGrpSpPr>
          <p:cNvPr id="2751" name="Google Shape;2751;p321"/>
          <p:cNvGrpSpPr/>
          <p:nvPr/>
        </p:nvGrpSpPr>
        <p:grpSpPr>
          <a:xfrm>
            <a:off x="4303891" y="3650188"/>
            <a:ext cx="445206" cy="558300"/>
            <a:chOff x="3959538" y="4088925"/>
            <a:chExt cx="407325" cy="558300"/>
          </a:xfrm>
        </p:grpSpPr>
        <p:sp>
          <p:nvSpPr>
            <p:cNvPr id="2752" name="Google Shape;2752;p32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53" name="Google Shape;2753;p321"/>
            <p:cNvPicPr preferRelativeResize="0"/>
            <p:nvPr/>
          </p:nvPicPr>
          <p:blipFill rotWithShape="1">
            <a:blip r:embed="rId4">
              <a:alphaModFix/>
            </a:blip>
            <a:srcRect b="11598" l="20899" r="21303" t="9174"/>
            <a:stretch/>
          </p:blipFill>
          <p:spPr>
            <a:xfrm>
              <a:off x="3959538" y="4088925"/>
              <a:ext cx="407325" cy="558300"/>
            </a:xfrm>
            <a:prstGeom prst="rect">
              <a:avLst/>
            </a:prstGeom>
            <a:noFill/>
            <a:ln>
              <a:noFill/>
            </a:ln>
          </p:spPr>
        </p:pic>
      </p:grpSp>
      <p:pic>
        <p:nvPicPr>
          <p:cNvPr id="2754" name="Google Shape;2754;p321"/>
          <p:cNvPicPr preferRelativeResize="0"/>
          <p:nvPr/>
        </p:nvPicPr>
        <p:blipFill>
          <a:blip r:embed="rId5">
            <a:alphaModFix/>
          </a:blip>
          <a:stretch>
            <a:fillRect/>
          </a:stretch>
        </p:blipFill>
        <p:spPr>
          <a:xfrm>
            <a:off x="207900" y="1432225"/>
            <a:ext cx="4165350" cy="2279050"/>
          </a:xfrm>
          <a:prstGeom prst="rect">
            <a:avLst/>
          </a:prstGeom>
          <a:noFill/>
          <a:ln>
            <a:noFill/>
          </a:ln>
        </p:spPr>
      </p:pic>
      <p:sp>
        <p:nvSpPr>
          <p:cNvPr id="2755" name="Google Shape;2755;p321"/>
          <p:cNvSpPr/>
          <p:nvPr/>
        </p:nvSpPr>
        <p:spPr>
          <a:xfrm>
            <a:off x="2874300" y="856450"/>
            <a:ext cx="15663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2756" name="Google Shape;2756;p321"/>
          <p:cNvGrpSpPr/>
          <p:nvPr/>
        </p:nvGrpSpPr>
        <p:grpSpPr>
          <a:xfrm>
            <a:off x="8289540" y="146660"/>
            <a:ext cx="623188" cy="623188"/>
            <a:chOff x="5323100" y="2467173"/>
            <a:chExt cx="738900" cy="738900"/>
          </a:xfrm>
        </p:grpSpPr>
        <p:sp>
          <p:nvSpPr>
            <p:cNvPr id="2757" name="Google Shape;2757;p32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758" name="Google Shape;2758;p32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322"/>
          <p:cNvSpPr txBox="1"/>
          <p:nvPr/>
        </p:nvSpPr>
        <p:spPr>
          <a:xfrm>
            <a:off x="4131325" y="1551300"/>
            <a:ext cx="3983100" cy="13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En la misma hoja, ahora agrega un gráfico que pueda mostrar los resultados anteriores. Quizás ninguno se ajuste completamente pero puedes buscar el que más se adapte. 🤏🏼</a:t>
            </a:r>
            <a:endParaRPr sz="1350">
              <a:solidFill>
                <a:schemeClr val="dk1"/>
              </a:solidFill>
              <a:highlight>
                <a:schemeClr val="lt1"/>
              </a:highlight>
              <a:latin typeface="DM Sans"/>
              <a:ea typeface="DM Sans"/>
              <a:cs typeface="DM Sans"/>
              <a:sym typeface="DM Sans"/>
            </a:endParaRPr>
          </a:p>
        </p:txBody>
      </p:sp>
      <p:pic>
        <p:nvPicPr>
          <p:cNvPr id="2764" name="Google Shape;2764;p322"/>
          <p:cNvPicPr preferRelativeResize="0"/>
          <p:nvPr/>
        </p:nvPicPr>
        <p:blipFill>
          <a:blip r:embed="rId3">
            <a:alphaModFix/>
          </a:blip>
          <a:stretch>
            <a:fillRect/>
          </a:stretch>
        </p:blipFill>
        <p:spPr>
          <a:xfrm>
            <a:off x="207900" y="1432225"/>
            <a:ext cx="3752051" cy="2052925"/>
          </a:xfrm>
          <a:prstGeom prst="rect">
            <a:avLst/>
          </a:prstGeom>
          <a:noFill/>
          <a:ln>
            <a:noFill/>
          </a:ln>
        </p:spPr>
      </p:pic>
      <p:sp>
        <p:nvSpPr>
          <p:cNvPr id="2765" name="Google Shape;2765;p322"/>
          <p:cNvSpPr txBox="1"/>
          <p:nvPr/>
        </p:nvSpPr>
        <p:spPr>
          <a:xfrm>
            <a:off x="207900" y="298150"/>
            <a:ext cx="75078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TENDENCIA CENTRAL III</a:t>
            </a:r>
            <a:endParaRPr b="1" sz="3000">
              <a:latin typeface="DM Sans"/>
              <a:ea typeface="DM Sans"/>
              <a:cs typeface="DM Sans"/>
              <a:sym typeface="DM Sans"/>
            </a:endParaRPr>
          </a:p>
        </p:txBody>
      </p:sp>
      <p:pic>
        <p:nvPicPr>
          <p:cNvPr id="2766" name="Google Shape;2766;p32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767" name="Google Shape;2767;p322"/>
          <p:cNvSpPr txBox="1"/>
          <p:nvPr/>
        </p:nvSpPr>
        <p:spPr>
          <a:xfrm>
            <a:off x="4291200" y="3194675"/>
            <a:ext cx="4763700" cy="1467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3:</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Power BI tiene una comunidad que genera herramientas para graficar y mejorar nuestros tableros. Muchos de ellos son sumamente útiles. Pero cuidado, no todos están aprobados por Microsoft.  👀</a:t>
            </a:r>
            <a:endParaRPr b="1" i="1" sz="1350">
              <a:solidFill>
                <a:schemeClr val="dk1"/>
              </a:solidFill>
              <a:latin typeface="DM Sans"/>
              <a:ea typeface="DM Sans"/>
              <a:cs typeface="DM Sans"/>
              <a:sym typeface="DM Sans"/>
            </a:endParaRPr>
          </a:p>
        </p:txBody>
      </p:sp>
      <p:grpSp>
        <p:nvGrpSpPr>
          <p:cNvPr id="2768" name="Google Shape;2768;p322"/>
          <p:cNvGrpSpPr/>
          <p:nvPr/>
        </p:nvGrpSpPr>
        <p:grpSpPr>
          <a:xfrm>
            <a:off x="4055591" y="3590138"/>
            <a:ext cx="445206" cy="558300"/>
            <a:chOff x="3959538" y="4088925"/>
            <a:chExt cx="407325" cy="558300"/>
          </a:xfrm>
        </p:grpSpPr>
        <p:sp>
          <p:nvSpPr>
            <p:cNvPr id="2769" name="Google Shape;2769;p32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70" name="Google Shape;2770;p32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771" name="Google Shape;2771;p322"/>
          <p:cNvSpPr/>
          <p:nvPr/>
        </p:nvSpPr>
        <p:spPr>
          <a:xfrm>
            <a:off x="2874300" y="856450"/>
            <a:ext cx="15663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2772" name="Google Shape;2772;p322"/>
          <p:cNvGrpSpPr/>
          <p:nvPr/>
        </p:nvGrpSpPr>
        <p:grpSpPr>
          <a:xfrm>
            <a:off x="8289540" y="146660"/>
            <a:ext cx="623188" cy="623188"/>
            <a:chOff x="5323100" y="2467173"/>
            <a:chExt cx="738900" cy="738900"/>
          </a:xfrm>
        </p:grpSpPr>
        <p:sp>
          <p:nvSpPr>
            <p:cNvPr id="2773" name="Google Shape;2773;p32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774" name="Google Shape;2774;p32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323"/>
          <p:cNvSpPr txBox="1"/>
          <p:nvPr/>
        </p:nvSpPr>
        <p:spPr>
          <a:xfrm>
            <a:off x="4599300" y="1964875"/>
            <a:ext cx="4074900" cy="99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Agregar en la misma hoja un nuevo gráfico que muestre la moda de la ciudad (NME_CIUDAD_ENTIDAD). 🌃</a:t>
            </a:r>
            <a:endParaRPr sz="1350">
              <a:solidFill>
                <a:schemeClr val="dk1"/>
              </a:solidFill>
              <a:highlight>
                <a:schemeClr val="lt1"/>
              </a:highlight>
              <a:latin typeface="DM Sans"/>
              <a:ea typeface="DM Sans"/>
              <a:cs typeface="DM Sans"/>
              <a:sym typeface="DM Sans"/>
            </a:endParaRPr>
          </a:p>
        </p:txBody>
      </p:sp>
      <p:pic>
        <p:nvPicPr>
          <p:cNvPr id="2780" name="Google Shape;2780;p323"/>
          <p:cNvPicPr preferRelativeResize="0"/>
          <p:nvPr/>
        </p:nvPicPr>
        <p:blipFill>
          <a:blip r:embed="rId3">
            <a:alphaModFix/>
          </a:blip>
          <a:stretch>
            <a:fillRect/>
          </a:stretch>
        </p:blipFill>
        <p:spPr>
          <a:xfrm>
            <a:off x="207900" y="1432225"/>
            <a:ext cx="4165350" cy="2279050"/>
          </a:xfrm>
          <a:prstGeom prst="rect">
            <a:avLst/>
          </a:prstGeom>
          <a:noFill/>
          <a:ln>
            <a:noFill/>
          </a:ln>
        </p:spPr>
      </p:pic>
      <p:sp>
        <p:nvSpPr>
          <p:cNvPr id="2781" name="Google Shape;2781;p323"/>
          <p:cNvSpPr txBox="1"/>
          <p:nvPr/>
        </p:nvSpPr>
        <p:spPr>
          <a:xfrm>
            <a:off x="207900" y="298150"/>
            <a:ext cx="75078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TENDENCIA CENTRAL IV</a:t>
            </a:r>
            <a:endParaRPr b="1" sz="3000">
              <a:latin typeface="DM Sans"/>
              <a:ea typeface="DM Sans"/>
              <a:cs typeface="DM Sans"/>
              <a:sym typeface="DM Sans"/>
            </a:endParaRPr>
          </a:p>
        </p:txBody>
      </p:sp>
      <p:pic>
        <p:nvPicPr>
          <p:cNvPr id="2782" name="Google Shape;2782;p323"/>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783" name="Google Shape;2783;p323"/>
          <p:cNvSpPr txBox="1"/>
          <p:nvPr/>
        </p:nvSpPr>
        <p:spPr>
          <a:xfrm>
            <a:off x="4508700" y="3805900"/>
            <a:ext cx="4165500" cy="856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4:</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Estadística, programación, diseño. Todas esas materias se mezclan en el escritorio de un analista de datos. 🎨</a:t>
            </a:r>
            <a:endParaRPr b="1" i="1" sz="1350">
              <a:solidFill>
                <a:schemeClr val="dk1"/>
              </a:solidFill>
              <a:latin typeface="DM Sans"/>
              <a:ea typeface="DM Sans"/>
              <a:cs typeface="DM Sans"/>
              <a:sym typeface="DM Sans"/>
            </a:endParaRPr>
          </a:p>
        </p:txBody>
      </p:sp>
      <p:grpSp>
        <p:nvGrpSpPr>
          <p:cNvPr id="2784" name="Google Shape;2784;p323"/>
          <p:cNvGrpSpPr/>
          <p:nvPr/>
        </p:nvGrpSpPr>
        <p:grpSpPr>
          <a:xfrm>
            <a:off x="4263641" y="3954988"/>
            <a:ext cx="445206" cy="558300"/>
            <a:chOff x="3959538" y="4088925"/>
            <a:chExt cx="407325" cy="558300"/>
          </a:xfrm>
        </p:grpSpPr>
        <p:sp>
          <p:nvSpPr>
            <p:cNvPr id="2785" name="Google Shape;2785;p32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86" name="Google Shape;2786;p323"/>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787" name="Google Shape;2787;p323"/>
          <p:cNvSpPr/>
          <p:nvPr/>
        </p:nvSpPr>
        <p:spPr>
          <a:xfrm>
            <a:off x="2874300" y="856450"/>
            <a:ext cx="15663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2788" name="Google Shape;2788;p323"/>
          <p:cNvGrpSpPr/>
          <p:nvPr/>
        </p:nvGrpSpPr>
        <p:grpSpPr>
          <a:xfrm>
            <a:off x="8289540" y="146660"/>
            <a:ext cx="623188" cy="623188"/>
            <a:chOff x="5323100" y="2467173"/>
            <a:chExt cx="738900" cy="738900"/>
          </a:xfrm>
        </p:grpSpPr>
        <p:sp>
          <p:nvSpPr>
            <p:cNvPr id="2789" name="Google Shape;2789;p32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790" name="Google Shape;2790;p323"/>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324"/>
          <p:cNvSpPr txBox="1"/>
          <p:nvPr/>
        </p:nvSpPr>
        <p:spPr>
          <a:xfrm>
            <a:off x="4572000" y="1844125"/>
            <a:ext cx="4101900" cy="1233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Por último, inserta un histograma del monto total (MONTO_TOTAL_AP). Acomoda la hoja para que el tablero quede armado. Recuerda ponerle un título.🤓</a:t>
            </a:r>
            <a:endParaRPr sz="1350">
              <a:solidFill>
                <a:schemeClr val="dk1"/>
              </a:solidFill>
              <a:highlight>
                <a:schemeClr val="lt1"/>
              </a:highlight>
              <a:latin typeface="DM Sans"/>
              <a:ea typeface="DM Sans"/>
              <a:cs typeface="DM Sans"/>
              <a:sym typeface="DM Sans"/>
            </a:endParaRPr>
          </a:p>
        </p:txBody>
      </p:sp>
      <p:pic>
        <p:nvPicPr>
          <p:cNvPr id="2796" name="Google Shape;2796;p324"/>
          <p:cNvPicPr preferRelativeResize="0"/>
          <p:nvPr/>
        </p:nvPicPr>
        <p:blipFill>
          <a:blip r:embed="rId3">
            <a:alphaModFix/>
          </a:blip>
          <a:stretch>
            <a:fillRect/>
          </a:stretch>
        </p:blipFill>
        <p:spPr>
          <a:xfrm>
            <a:off x="152400" y="1278200"/>
            <a:ext cx="4197669" cy="2296725"/>
          </a:xfrm>
          <a:prstGeom prst="rect">
            <a:avLst/>
          </a:prstGeom>
          <a:noFill/>
          <a:ln>
            <a:noFill/>
          </a:ln>
        </p:spPr>
      </p:pic>
      <p:sp>
        <p:nvSpPr>
          <p:cNvPr id="2797" name="Google Shape;2797;p324"/>
          <p:cNvSpPr txBox="1"/>
          <p:nvPr/>
        </p:nvSpPr>
        <p:spPr>
          <a:xfrm>
            <a:off x="152400" y="298150"/>
            <a:ext cx="75630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3000">
                <a:latin typeface="DM Sans"/>
                <a:ea typeface="DM Sans"/>
                <a:cs typeface="DM Sans"/>
                <a:sym typeface="DM Sans"/>
              </a:rPr>
              <a:t>POWER BI - TENDENCIA CENTRAL IV</a:t>
            </a:r>
            <a:endParaRPr b="1" sz="3000">
              <a:latin typeface="DM Sans"/>
              <a:ea typeface="DM Sans"/>
              <a:cs typeface="DM Sans"/>
              <a:sym typeface="DM Sans"/>
            </a:endParaRPr>
          </a:p>
        </p:txBody>
      </p:sp>
      <p:pic>
        <p:nvPicPr>
          <p:cNvPr id="2798" name="Google Shape;2798;p324"/>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2799" name="Google Shape;2799;p324"/>
          <p:cNvSpPr txBox="1"/>
          <p:nvPr/>
        </p:nvSpPr>
        <p:spPr>
          <a:xfrm>
            <a:off x="4159600" y="3648500"/>
            <a:ext cx="4514400" cy="10140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1"/>
                </a:solidFill>
                <a:latin typeface="DM Sans"/>
                <a:ea typeface="DM Sans"/>
                <a:cs typeface="DM Sans"/>
                <a:sym typeface="DM Sans"/>
              </a:rPr>
              <a:t>Notas actividad 5:</a:t>
            </a:r>
            <a:endParaRPr b="1" i="1" sz="1350">
              <a:solidFill>
                <a:schemeClr val="dk1"/>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Recuerden que si no encuentran el gráfico que necesitan pueden importarlo desde el menú </a:t>
            </a:r>
            <a:r>
              <a:rPr i="1" lang="es-419" sz="1350">
                <a:solidFill>
                  <a:schemeClr val="dk1"/>
                </a:solidFill>
                <a:latin typeface="DM Sans"/>
                <a:ea typeface="DM Sans"/>
                <a:cs typeface="DM Sans"/>
                <a:sym typeface="DM Sans"/>
              </a:rPr>
              <a:t>Visualizaciones</a:t>
            </a:r>
            <a:r>
              <a:rPr lang="es-419" sz="1350">
                <a:solidFill>
                  <a:schemeClr val="dk1"/>
                </a:solidFill>
                <a:latin typeface="DM Sans"/>
                <a:ea typeface="DM Sans"/>
                <a:cs typeface="DM Sans"/>
                <a:sym typeface="DM Sans"/>
              </a:rPr>
              <a:t>, y obtener más objetos visuales (triple puntos suspensivos). 😁👍🏼</a:t>
            </a:r>
            <a:endParaRPr b="1" i="1" sz="1350">
              <a:solidFill>
                <a:schemeClr val="dk1"/>
              </a:solidFill>
              <a:latin typeface="DM Sans"/>
              <a:ea typeface="DM Sans"/>
              <a:cs typeface="DM Sans"/>
              <a:sym typeface="DM Sans"/>
            </a:endParaRPr>
          </a:p>
        </p:txBody>
      </p:sp>
      <p:grpSp>
        <p:nvGrpSpPr>
          <p:cNvPr id="2800" name="Google Shape;2800;p324"/>
          <p:cNvGrpSpPr/>
          <p:nvPr/>
        </p:nvGrpSpPr>
        <p:grpSpPr>
          <a:xfrm>
            <a:off x="3910191" y="3996663"/>
            <a:ext cx="445206" cy="558300"/>
            <a:chOff x="3959538" y="4088925"/>
            <a:chExt cx="407325" cy="558300"/>
          </a:xfrm>
        </p:grpSpPr>
        <p:sp>
          <p:nvSpPr>
            <p:cNvPr id="2801" name="Google Shape;2801;p32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02" name="Google Shape;2802;p324"/>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2803" name="Google Shape;2803;p324"/>
          <p:cNvSpPr/>
          <p:nvPr/>
        </p:nvSpPr>
        <p:spPr>
          <a:xfrm>
            <a:off x="2874300" y="856450"/>
            <a:ext cx="15663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2804" name="Google Shape;2804;p324"/>
          <p:cNvGrpSpPr/>
          <p:nvPr/>
        </p:nvGrpSpPr>
        <p:grpSpPr>
          <a:xfrm>
            <a:off x="8289540" y="146660"/>
            <a:ext cx="623188" cy="623188"/>
            <a:chOff x="5323100" y="2467173"/>
            <a:chExt cx="738900" cy="738900"/>
          </a:xfrm>
        </p:grpSpPr>
        <p:sp>
          <p:nvSpPr>
            <p:cNvPr id="2805" name="Google Shape;2805;p32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806" name="Google Shape;2806;p324"/>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325"/>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pic>
        <p:nvPicPr>
          <p:cNvPr id="2816" name="Google Shape;2816;p326"/>
          <p:cNvPicPr preferRelativeResize="0"/>
          <p:nvPr/>
        </p:nvPicPr>
        <p:blipFill>
          <a:blip r:embed="rId3">
            <a:alphaModFix/>
          </a:blip>
          <a:stretch>
            <a:fillRect/>
          </a:stretch>
        </p:blipFill>
        <p:spPr>
          <a:xfrm>
            <a:off x="838200" y="1455000"/>
            <a:ext cx="7467600" cy="2695575"/>
          </a:xfrm>
          <a:prstGeom prst="rect">
            <a:avLst/>
          </a:prstGeom>
          <a:noFill/>
          <a:ln>
            <a:noFill/>
          </a:ln>
          <a:effectLst>
            <a:outerShdw blurRad="57150" rotWithShape="0" algn="bl" dir="5400000" dist="19050">
              <a:srgbClr val="000000">
                <a:alpha val="50000"/>
              </a:srgbClr>
            </a:outerShdw>
          </a:effectLst>
        </p:spPr>
      </p:pic>
      <p:sp>
        <p:nvSpPr>
          <p:cNvPr id="2817" name="Google Shape;2817;p326"/>
          <p:cNvSpPr/>
          <p:nvPr/>
        </p:nvSpPr>
        <p:spPr>
          <a:xfrm>
            <a:off x="2631150" y="856450"/>
            <a:ext cx="4012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Tendencia central I</a:t>
            </a:r>
            <a:endParaRPr b="1">
              <a:solidFill>
                <a:schemeClr val="lt1"/>
              </a:solidFill>
              <a:latin typeface="DM Sans"/>
              <a:ea typeface="DM Sans"/>
              <a:cs typeface="DM Sans"/>
              <a:sym typeface="DM Sans"/>
            </a:endParaRPr>
          </a:p>
        </p:txBody>
      </p:sp>
      <p:sp>
        <p:nvSpPr>
          <p:cNvPr id="2818" name="Google Shape;2818;p326"/>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pic>
        <p:nvPicPr>
          <p:cNvPr id="2823" name="Google Shape;2823;p327"/>
          <p:cNvPicPr preferRelativeResize="0"/>
          <p:nvPr/>
        </p:nvPicPr>
        <p:blipFill>
          <a:blip r:embed="rId3">
            <a:alphaModFix/>
          </a:blip>
          <a:stretch>
            <a:fillRect/>
          </a:stretch>
        </p:blipFill>
        <p:spPr>
          <a:xfrm>
            <a:off x="1555313" y="1452375"/>
            <a:ext cx="6033374" cy="3394725"/>
          </a:xfrm>
          <a:prstGeom prst="rect">
            <a:avLst/>
          </a:prstGeom>
          <a:noFill/>
          <a:ln>
            <a:noFill/>
          </a:ln>
          <a:effectLst>
            <a:outerShdw blurRad="57150" rotWithShape="0" algn="bl" dir="5400000" dist="19050">
              <a:srgbClr val="000000">
                <a:alpha val="50000"/>
              </a:srgbClr>
            </a:outerShdw>
          </a:effectLst>
        </p:spPr>
      </p:pic>
      <p:sp>
        <p:nvSpPr>
          <p:cNvPr id="2824" name="Google Shape;2824;p327"/>
          <p:cNvSpPr/>
          <p:nvPr/>
        </p:nvSpPr>
        <p:spPr>
          <a:xfrm>
            <a:off x="2631150" y="856450"/>
            <a:ext cx="4012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Tendencia central II</a:t>
            </a:r>
            <a:endParaRPr b="1">
              <a:solidFill>
                <a:schemeClr val="lt1"/>
              </a:solidFill>
              <a:latin typeface="DM Sans"/>
              <a:ea typeface="DM Sans"/>
              <a:cs typeface="DM Sans"/>
              <a:sym typeface="DM Sans"/>
            </a:endParaRPr>
          </a:p>
        </p:txBody>
      </p:sp>
      <p:sp>
        <p:nvSpPr>
          <p:cNvPr id="2825" name="Google Shape;2825;p327"/>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2"/>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Base de datos del Proyecto Final</a:t>
            </a:r>
            <a:endParaRPr b="1" i="0" sz="4000" u="none" cap="none" strike="noStrike">
              <a:solidFill>
                <a:schemeClr val="dk1"/>
              </a:solidFill>
              <a:latin typeface="DM Sans"/>
              <a:ea typeface="DM Sans"/>
              <a:cs typeface="DM Sans"/>
              <a:sym typeface="DM Sans"/>
            </a:endParaRPr>
          </a:p>
        </p:txBody>
      </p:sp>
      <p:pic>
        <p:nvPicPr>
          <p:cNvPr id="527" name="Google Shape;527;p11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28" name="Google Shape;528;p11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529" name="Google Shape;529;p112"/>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6</a:t>
            </a:r>
            <a:endParaRPr b="0" i="0" sz="1500" u="none" cap="none" strike="noStrike">
              <a:solidFill>
                <a:srgbClr val="000000"/>
              </a:solidFill>
              <a:latin typeface="DM Sans Medium"/>
              <a:ea typeface="DM Sans Medium"/>
              <a:cs typeface="DM Sans Medium"/>
              <a:sym typeface="DM Sans Medium"/>
            </a:endParaRPr>
          </a:p>
        </p:txBody>
      </p:sp>
      <p:grpSp>
        <p:nvGrpSpPr>
          <p:cNvPr id="530" name="Google Shape;530;p112"/>
          <p:cNvGrpSpPr/>
          <p:nvPr/>
        </p:nvGrpSpPr>
        <p:grpSpPr>
          <a:xfrm>
            <a:off x="8089705" y="266053"/>
            <a:ext cx="702103" cy="660429"/>
            <a:chOff x="3137108" y="2467173"/>
            <a:chExt cx="738900" cy="738900"/>
          </a:xfrm>
        </p:grpSpPr>
        <p:sp>
          <p:nvSpPr>
            <p:cNvPr id="531" name="Google Shape;531;p11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2" name="Google Shape;532;p112"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33" name="Google Shape;533;p112"/>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534" name="Google Shape;534;p112"/>
          <p:cNvSpPr txBox="1"/>
          <p:nvPr/>
        </p:nvSpPr>
        <p:spPr>
          <a:xfrm>
            <a:off x="369250" y="2379813"/>
            <a:ext cx="86661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Entregar la base de datos que será la fuente de información para el proyecto final.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Archivo de formato plano</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Al menos tres tablas, pueden ser tres solapas o tres archivos diferentes.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 tener en cuenta: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s-419" sz="1200">
                <a:solidFill>
                  <a:schemeClr val="dk1"/>
                </a:solidFill>
                <a:latin typeface="DM Sans"/>
                <a:ea typeface="DM Sans"/>
                <a:cs typeface="DM Sans"/>
                <a:sym typeface="DM Sans"/>
              </a:rPr>
              <a:t>Si aún no se tiene una temática definida, se puede elegir una base de datos pública.</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Archivo plano xls, csv o txt.</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caso de ser un archivo en línea, activar permisos de acceso.</a:t>
            </a:r>
            <a:endParaRPr sz="1200">
              <a:solidFill>
                <a:schemeClr val="dk1"/>
              </a:solidFill>
              <a:latin typeface="DM Sans"/>
              <a:ea typeface="DM Sans"/>
              <a:cs typeface="DM Sans"/>
              <a:sym typeface="DM Sans"/>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pic>
        <p:nvPicPr>
          <p:cNvPr id="2830" name="Google Shape;2830;p328"/>
          <p:cNvPicPr preferRelativeResize="0"/>
          <p:nvPr/>
        </p:nvPicPr>
        <p:blipFill>
          <a:blip r:embed="rId3">
            <a:alphaModFix/>
          </a:blip>
          <a:stretch>
            <a:fillRect/>
          </a:stretch>
        </p:blipFill>
        <p:spPr>
          <a:xfrm>
            <a:off x="1578850" y="1369625"/>
            <a:ext cx="5986301" cy="3379500"/>
          </a:xfrm>
          <a:prstGeom prst="rect">
            <a:avLst/>
          </a:prstGeom>
          <a:noFill/>
          <a:ln>
            <a:noFill/>
          </a:ln>
          <a:effectLst>
            <a:outerShdw blurRad="57150" rotWithShape="0" algn="bl" dir="5400000" dist="19050">
              <a:srgbClr val="000000">
                <a:alpha val="50000"/>
              </a:srgbClr>
            </a:outerShdw>
          </a:effectLst>
        </p:spPr>
      </p:pic>
      <p:sp>
        <p:nvSpPr>
          <p:cNvPr id="2831" name="Google Shape;2831;p328"/>
          <p:cNvSpPr/>
          <p:nvPr/>
        </p:nvSpPr>
        <p:spPr>
          <a:xfrm>
            <a:off x="2631150" y="856450"/>
            <a:ext cx="4012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Tendencia central III</a:t>
            </a:r>
            <a:endParaRPr b="1">
              <a:solidFill>
                <a:schemeClr val="lt1"/>
              </a:solidFill>
              <a:latin typeface="DM Sans"/>
              <a:ea typeface="DM Sans"/>
              <a:cs typeface="DM Sans"/>
              <a:sym typeface="DM Sans"/>
            </a:endParaRPr>
          </a:p>
        </p:txBody>
      </p:sp>
      <p:sp>
        <p:nvSpPr>
          <p:cNvPr id="2832" name="Google Shape;2832;p32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pic>
        <p:nvPicPr>
          <p:cNvPr id="2837" name="Google Shape;2837;p329"/>
          <p:cNvPicPr preferRelativeResize="0"/>
          <p:nvPr/>
        </p:nvPicPr>
        <p:blipFill>
          <a:blip r:embed="rId3">
            <a:alphaModFix/>
          </a:blip>
          <a:stretch>
            <a:fillRect/>
          </a:stretch>
        </p:blipFill>
        <p:spPr>
          <a:xfrm>
            <a:off x="852488" y="1739975"/>
            <a:ext cx="7439025" cy="2619375"/>
          </a:xfrm>
          <a:prstGeom prst="rect">
            <a:avLst/>
          </a:prstGeom>
          <a:noFill/>
          <a:ln>
            <a:noFill/>
          </a:ln>
          <a:effectLst>
            <a:outerShdw blurRad="57150" rotWithShape="0" algn="bl" dir="5400000" dist="19050">
              <a:srgbClr val="000000">
                <a:alpha val="50000"/>
              </a:srgbClr>
            </a:outerShdw>
          </a:effectLst>
        </p:spPr>
      </p:pic>
      <p:sp>
        <p:nvSpPr>
          <p:cNvPr id="2838" name="Google Shape;2838;p329"/>
          <p:cNvSpPr/>
          <p:nvPr/>
        </p:nvSpPr>
        <p:spPr>
          <a:xfrm>
            <a:off x="2631150" y="856450"/>
            <a:ext cx="4012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4 -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Tendencia central IV</a:t>
            </a:r>
            <a:endParaRPr b="1">
              <a:solidFill>
                <a:schemeClr val="lt1"/>
              </a:solidFill>
              <a:latin typeface="DM Sans"/>
              <a:ea typeface="DM Sans"/>
              <a:cs typeface="DM Sans"/>
              <a:sym typeface="DM Sans"/>
            </a:endParaRPr>
          </a:p>
        </p:txBody>
      </p:sp>
      <p:sp>
        <p:nvSpPr>
          <p:cNvPr id="2839" name="Google Shape;2839;p329"/>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pic>
        <p:nvPicPr>
          <p:cNvPr id="2844" name="Google Shape;2844;p330"/>
          <p:cNvPicPr preferRelativeResize="0"/>
          <p:nvPr/>
        </p:nvPicPr>
        <p:blipFill>
          <a:blip r:embed="rId3">
            <a:alphaModFix/>
          </a:blip>
          <a:stretch>
            <a:fillRect/>
          </a:stretch>
        </p:blipFill>
        <p:spPr>
          <a:xfrm>
            <a:off x="1529575" y="1407825"/>
            <a:ext cx="6084850" cy="3429900"/>
          </a:xfrm>
          <a:prstGeom prst="rect">
            <a:avLst/>
          </a:prstGeom>
          <a:noFill/>
          <a:ln>
            <a:noFill/>
          </a:ln>
          <a:effectLst>
            <a:outerShdw blurRad="57150" rotWithShape="0" algn="bl" dir="5400000" dist="19050">
              <a:srgbClr val="000000">
                <a:alpha val="50000"/>
              </a:srgbClr>
            </a:outerShdw>
          </a:effectLst>
        </p:spPr>
      </p:pic>
      <p:sp>
        <p:nvSpPr>
          <p:cNvPr id="2845" name="Google Shape;2845;p330"/>
          <p:cNvSpPr/>
          <p:nvPr/>
        </p:nvSpPr>
        <p:spPr>
          <a:xfrm>
            <a:off x="2631150" y="856450"/>
            <a:ext cx="40125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Tendencia central V</a:t>
            </a:r>
            <a:endParaRPr b="1">
              <a:solidFill>
                <a:schemeClr val="lt1"/>
              </a:solidFill>
              <a:latin typeface="DM Sans"/>
              <a:ea typeface="DM Sans"/>
              <a:cs typeface="DM Sans"/>
              <a:sym typeface="DM Sans"/>
            </a:endParaRPr>
          </a:p>
        </p:txBody>
      </p:sp>
      <p:sp>
        <p:nvSpPr>
          <p:cNvPr id="2846" name="Google Shape;2846;p330"/>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331"/>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21 - Tips and Tricks</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332"/>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22 - Proyecto Final</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333"/>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23 - Presentación de Proyecto Final</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rPr b="1" lang="es-419" sz="1500">
                <a:solidFill>
                  <a:schemeClr val="lt1"/>
                </a:solidFill>
                <a:latin typeface="DM Sans"/>
                <a:ea typeface="DM Sans"/>
                <a:cs typeface="DM Sans"/>
                <a:sym typeface="DM Sans"/>
              </a:rPr>
              <a:t>Sin actividades😜</a:t>
            </a:r>
            <a:endParaRPr b="1" sz="1500">
              <a:solidFill>
                <a:schemeClr val="lt1"/>
              </a:solidFill>
              <a:latin typeface="DM Sans"/>
              <a:ea typeface="DM Sans"/>
              <a:cs typeface="DM Sans"/>
              <a:sym typeface="DM Sans"/>
            </a:endParaRPr>
          </a:p>
          <a:p>
            <a:pPr indent="0" lvl="0" marL="0" rtl="0" algn="ctr">
              <a:spcBef>
                <a:spcPts val="0"/>
              </a:spcBef>
              <a:spcAft>
                <a:spcPts val="0"/>
              </a:spcAft>
              <a:buNone/>
            </a:pPr>
            <a:r>
              <a:rPr lang="es-419" sz="1500">
                <a:solidFill>
                  <a:schemeClr val="lt1"/>
                </a:solidFill>
                <a:latin typeface="DM Sans"/>
                <a:ea typeface="DM Sans"/>
                <a:cs typeface="DM Sans"/>
                <a:sym typeface="DM Sans"/>
              </a:rPr>
              <a:t>Are you ready?</a:t>
            </a:r>
            <a:endParaRPr sz="1500">
              <a:solidFill>
                <a:schemeClr val="lt1"/>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334"/>
          <p:cNvSpPr txBox="1"/>
          <p:nvPr/>
        </p:nvSpPr>
        <p:spPr>
          <a:xfrm>
            <a:off x="1528500" y="1902150"/>
            <a:ext cx="6087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FIN DE LOS EJERCICIOS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13"/>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Base de datos del Proyecto Final</a:t>
            </a:r>
            <a:endParaRPr b="1" i="0" sz="4000" u="none" cap="none" strike="noStrike">
              <a:solidFill>
                <a:schemeClr val="dk1"/>
              </a:solidFill>
              <a:latin typeface="DM Sans"/>
              <a:ea typeface="DM Sans"/>
              <a:cs typeface="DM Sans"/>
              <a:sym typeface="DM Sans"/>
            </a:endParaRPr>
          </a:p>
        </p:txBody>
      </p:sp>
      <p:pic>
        <p:nvPicPr>
          <p:cNvPr id="540" name="Google Shape;540;p11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41" name="Google Shape;541;p11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542" name="Google Shape;542;p113"/>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6</a:t>
            </a:r>
            <a:endParaRPr b="0" i="0" sz="1500" u="none" cap="none" strike="noStrike">
              <a:solidFill>
                <a:srgbClr val="000000"/>
              </a:solidFill>
              <a:latin typeface="DM Sans Medium"/>
              <a:ea typeface="DM Sans Medium"/>
              <a:cs typeface="DM Sans Medium"/>
              <a:sym typeface="DM Sans Medium"/>
            </a:endParaRPr>
          </a:p>
        </p:txBody>
      </p:sp>
      <p:grpSp>
        <p:nvGrpSpPr>
          <p:cNvPr id="543" name="Google Shape;543;p113"/>
          <p:cNvGrpSpPr/>
          <p:nvPr/>
        </p:nvGrpSpPr>
        <p:grpSpPr>
          <a:xfrm>
            <a:off x="8089705" y="266053"/>
            <a:ext cx="702103" cy="660429"/>
            <a:chOff x="3137108" y="2467173"/>
            <a:chExt cx="738900" cy="738900"/>
          </a:xfrm>
        </p:grpSpPr>
        <p:sp>
          <p:nvSpPr>
            <p:cNvPr id="544" name="Google Shape;544;p11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113"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46" name="Google Shape;546;p113"/>
          <p:cNvSpPr txBox="1"/>
          <p:nvPr/>
        </p:nvSpPr>
        <p:spPr>
          <a:xfrm>
            <a:off x="457200" y="21047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547" name="Google Shape;547;p113"/>
          <p:cNvPicPr preferRelativeResize="0"/>
          <p:nvPr/>
        </p:nvPicPr>
        <p:blipFill rotWithShape="1">
          <a:blip r:embed="rId5">
            <a:alphaModFix/>
          </a:blip>
          <a:srcRect b="0" l="0" r="0" t="0"/>
          <a:stretch/>
        </p:blipFill>
        <p:spPr>
          <a:xfrm>
            <a:off x="560294" y="2155264"/>
            <a:ext cx="6248400" cy="237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4"/>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Gráficos</a:t>
            </a:r>
            <a:r>
              <a:rPr b="1" lang="es-419" sz="4000">
                <a:solidFill>
                  <a:srgbClr val="121212"/>
                </a:solidFill>
                <a:latin typeface="DM Sans"/>
                <a:ea typeface="DM Sans"/>
                <a:cs typeface="DM Sans"/>
                <a:sym typeface="DM Sans"/>
              </a:rPr>
              <a:t> eficientes</a:t>
            </a:r>
            <a:endParaRPr b="1" sz="4000">
              <a:solidFill>
                <a:schemeClr val="dk1"/>
              </a:solidFill>
              <a:latin typeface="DM Sans"/>
              <a:ea typeface="DM Sans"/>
              <a:cs typeface="DM Sans"/>
              <a:sym typeface="DM Sans"/>
            </a:endParaRPr>
          </a:p>
        </p:txBody>
      </p:sp>
      <p:sp>
        <p:nvSpPr>
          <p:cNvPr id="553" name="Google Shape;553;p11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12</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5"/>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Mockup del Proyecto Final</a:t>
            </a:r>
            <a:endParaRPr b="1" i="0" sz="4000" u="none" cap="none" strike="noStrike">
              <a:solidFill>
                <a:schemeClr val="dk1"/>
              </a:solidFill>
              <a:latin typeface="DM Sans"/>
              <a:ea typeface="DM Sans"/>
              <a:cs typeface="DM Sans"/>
              <a:sym typeface="DM Sans"/>
            </a:endParaRPr>
          </a:p>
        </p:txBody>
      </p:sp>
      <p:pic>
        <p:nvPicPr>
          <p:cNvPr id="559" name="Google Shape;559;p11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0" name="Google Shape;560;p11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561" name="Google Shape;561;p11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7</a:t>
            </a:r>
            <a:endParaRPr b="0" i="0" sz="1500" u="none" cap="none" strike="noStrike">
              <a:solidFill>
                <a:srgbClr val="000000"/>
              </a:solidFill>
              <a:latin typeface="DM Sans Medium"/>
              <a:ea typeface="DM Sans Medium"/>
              <a:cs typeface="DM Sans Medium"/>
              <a:sym typeface="DM Sans Medium"/>
            </a:endParaRPr>
          </a:p>
        </p:txBody>
      </p:sp>
      <p:grpSp>
        <p:nvGrpSpPr>
          <p:cNvPr id="562" name="Google Shape;562;p115"/>
          <p:cNvGrpSpPr/>
          <p:nvPr/>
        </p:nvGrpSpPr>
        <p:grpSpPr>
          <a:xfrm>
            <a:off x="8089705" y="266053"/>
            <a:ext cx="702103" cy="660429"/>
            <a:chOff x="3137108" y="2467173"/>
            <a:chExt cx="738900" cy="738900"/>
          </a:xfrm>
        </p:grpSpPr>
        <p:sp>
          <p:nvSpPr>
            <p:cNvPr id="563" name="Google Shape;563;p11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115"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65" name="Google Shape;565;p115"/>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566" name="Google Shape;566;p115"/>
          <p:cNvSpPr txBox="1"/>
          <p:nvPr/>
        </p:nvSpPr>
        <p:spPr>
          <a:xfrm>
            <a:off x="402800" y="1793575"/>
            <a:ext cx="7686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Diseñar el mockup que servirá como base para el desarrollo del tablero.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Solapas en orden global-detalle.</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Títulos y subtítulos.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Íconos (puede ser el indicador de posición, no necesariamente la imagen).</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Filtros.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Indicadores.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Gráficos.</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 tener en cuenta: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s-419" sz="1200">
                <a:solidFill>
                  <a:schemeClr val="dk1"/>
                </a:solidFill>
                <a:latin typeface="DM Sans"/>
                <a:ea typeface="DM Sans"/>
                <a:cs typeface="DM Sans"/>
                <a:sym typeface="DM Sans"/>
              </a:rPr>
              <a:t>La maqueta debe basarse en la temática definida para el proyecto.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Formato sugerencia: </a:t>
            </a:r>
            <a:r>
              <a:rPr lang="es-419" sz="1200">
                <a:solidFill>
                  <a:schemeClr val="dk1"/>
                </a:solidFill>
                <a:latin typeface="DM Sans"/>
                <a:ea typeface="DM Sans"/>
                <a:cs typeface="DM Sans"/>
                <a:sym typeface="DM Sans"/>
              </a:rPr>
              <a:t>Google Slides/ PPT</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caso de ser un archivo en línea, activar permisos de acceso.</a:t>
            </a:r>
            <a:endParaRPr sz="12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16"/>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Mockup del Proyecto Final</a:t>
            </a:r>
            <a:endParaRPr b="1" sz="4000">
              <a:solidFill>
                <a:schemeClr val="dk1"/>
              </a:solidFill>
              <a:latin typeface="DM Sans"/>
              <a:ea typeface="DM Sans"/>
              <a:cs typeface="DM Sans"/>
              <a:sym typeface="DM Sans"/>
            </a:endParaRPr>
          </a:p>
        </p:txBody>
      </p:sp>
      <p:pic>
        <p:nvPicPr>
          <p:cNvPr id="572" name="Google Shape;572;p11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73" name="Google Shape;573;p11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574" name="Google Shape;574;p11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7</a:t>
            </a:r>
            <a:endParaRPr b="0" i="0" sz="1500" u="none" cap="none" strike="noStrike">
              <a:solidFill>
                <a:srgbClr val="000000"/>
              </a:solidFill>
              <a:latin typeface="DM Sans Medium"/>
              <a:ea typeface="DM Sans Medium"/>
              <a:cs typeface="DM Sans Medium"/>
              <a:sym typeface="DM Sans Medium"/>
            </a:endParaRPr>
          </a:p>
        </p:txBody>
      </p:sp>
      <p:grpSp>
        <p:nvGrpSpPr>
          <p:cNvPr id="575" name="Google Shape;575;p116"/>
          <p:cNvGrpSpPr/>
          <p:nvPr/>
        </p:nvGrpSpPr>
        <p:grpSpPr>
          <a:xfrm>
            <a:off x="8089705" y="266053"/>
            <a:ext cx="702103" cy="660429"/>
            <a:chOff x="3137108" y="2467173"/>
            <a:chExt cx="738900" cy="738900"/>
          </a:xfrm>
        </p:grpSpPr>
        <p:sp>
          <p:nvSpPr>
            <p:cNvPr id="576" name="Google Shape;576;p11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116"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78" name="Google Shape;578;p116"/>
          <p:cNvSpPr txBox="1"/>
          <p:nvPr/>
        </p:nvSpPr>
        <p:spPr>
          <a:xfrm>
            <a:off x="457200" y="1558375"/>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579" name="Google Shape;579;p116"/>
          <p:cNvPicPr preferRelativeResize="0"/>
          <p:nvPr/>
        </p:nvPicPr>
        <p:blipFill rotWithShape="1">
          <a:blip r:embed="rId5">
            <a:alphaModFix/>
          </a:blip>
          <a:srcRect b="0" l="0" r="0" t="0"/>
          <a:stretch/>
        </p:blipFill>
        <p:spPr>
          <a:xfrm>
            <a:off x="1017140" y="2051141"/>
            <a:ext cx="3555234" cy="2660400"/>
          </a:xfrm>
          <a:prstGeom prst="rect">
            <a:avLst/>
          </a:prstGeom>
          <a:noFill/>
          <a:ln>
            <a:noFill/>
          </a:ln>
        </p:spPr>
      </p:pic>
      <p:pic>
        <p:nvPicPr>
          <p:cNvPr id="580" name="Google Shape;580;p116"/>
          <p:cNvPicPr preferRelativeResize="0"/>
          <p:nvPr/>
        </p:nvPicPr>
        <p:blipFill rotWithShape="1">
          <a:blip r:embed="rId6">
            <a:alphaModFix/>
          </a:blip>
          <a:srcRect b="0" l="0" r="0" t="0"/>
          <a:stretch/>
        </p:blipFill>
        <p:spPr>
          <a:xfrm>
            <a:off x="4863013" y="2051141"/>
            <a:ext cx="3649601" cy="266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7"/>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Mockup del Proyecto Final</a:t>
            </a:r>
            <a:endParaRPr b="1" sz="4000">
              <a:solidFill>
                <a:schemeClr val="dk1"/>
              </a:solidFill>
              <a:latin typeface="DM Sans"/>
              <a:ea typeface="DM Sans"/>
              <a:cs typeface="DM Sans"/>
              <a:sym typeface="DM Sans"/>
            </a:endParaRPr>
          </a:p>
        </p:txBody>
      </p:sp>
      <p:pic>
        <p:nvPicPr>
          <p:cNvPr id="586" name="Google Shape;586;p11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87" name="Google Shape;587;p11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588" name="Google Shape;588;p11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7</a:t>
            </a:r>
            <a:endParaRPr b="0" i="0" sz="1500" u="none" cap="none" strike="noStrike">
              <a:solidFill>
                <a:srgbClr val="000000"/>
              </a:solidFill>
              <a:latin typeface="DM Sans Medium"/>
              <a:ea typeface="DM Sans Medium"/>
              <a:cs typeface="DM Sans Medium"/>
              <a:sym typeface="DM Sans Medium"/>
            </a:endParaRPr>
          </a:p>
        </p:txBody>
      </p:sp>
      <p:grpSp>
        <p:nvGrpSpPr>
          <p:cNvPr id="589" name="Google Shape;589;p117"/>
          <p:cNvGrpSpPr/>
          <p:nvPr/>
        </p:nvGrpSpPr>
        <p:grpSpPr>
          <a:xfrm>
            <a:off x="8089705" y="266053"/>
            <a:ext cx="702103" cy="660429"/>
            <a:chOff x="3137108" y="2467173"/>
            <a:chExt cx="738900" cy="738900"/>
          </a:xfrm>
        </p:grpSpPr>
        <p:sp>
          <p:nvSpPr>
            <p:cNvPr id="590" name="Google Shape;590;p11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p117"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92" name="Google Shape;592;p117"/>
          <p:cNvSpPr txBox="1"/>
          <p:nvPr/>
        </p:nvSpPr>
        <p:spPr>
          <a:xfrm>
            <a:off x="457200" y="1558375"/>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593" name="Google Shape;593;p117"/>
          <p:cNvPicPr preferRelativeResize="0"/>
          <p:nvPr/>
        </p:nvPicPr>
        <p:blipFill rotWithShape="1">
          <a:blip r:embed="rId5">
            <a:alphaModFix/>
          </a:blip>
          <a:srcRect b="0" l="0" r="2066" t="0"/>
          <a:stretch/>
        </p:blipFill>
        <p:spPr>
          <a:xfrm>
            <a:off x="1051308" y="2031867"/>
            <a:ext cx="3482993" cy="2660401"/>
          </a:xfrm>
          <a:prstGeom prst="rect">
            <a:avLst/>
          </a:prstGeom>
          <a:noFill/>
          <a:ln>
            <a:noFill/>
          </a:ln>
        </p:spPr>
      </p:pic>
      <p:pic>
        <p:nvPicPr>
          <p:cNvPr id="594" name="Google Shape;594;p117"/>
          <p:cNvPicPr preferRelativeResize="0"/>
          <p:nvPr/>
        </p:nvPicPr>
        <p:blipFill rotWithShape="1">
          <a:blip r:embed="rId6">
            <a:alphaModFix/>
          </a:blip>
          <a:srcRect b="0" l="0" r="0" t="0"/>
          <a:stretch/>
        </p:blipFill>
        <p:spPr>
          <a:xfrm>
            <a:off x="4688252" y="2031867"/>
            <a:ext cx="3550244" cy="2660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91"/>
          <p:cNvSpPr txBox="1"/>
          <p:nvPr/>
        </p:nvSpPr>
        <p:spPr>
          <a:xfrm>
            <a:off x="541575" y="7035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Extra</a:t>
            </a:r>
            <a:endParaRPr b="1" sz="4000">
              <a:solidFill>
                <a:schemeClr val="dk1"/>
              </a:solidFill>
              <a:latin typeface="DM Sans"/>
              <a:ea typeface="DM Sans"/>
              <a:cs typeface="DM Sans"/>
              <a:sym typeface="DM Sans"/>
            </a:endParaRPr>
          </a:p>
        </p:txBody>
      </p:sp>
      <p:grpSp>
        <p:nvGrpSpPr>
          <p:cNvPr id="303" name="Google Shape;303;p91"/>
          <p:cNvGrpSpPr/>
          <p:nvPr/>
        </p:nvGrpSpPr>
        <p:grpSpPr>
          <a:xfrm>
            <a:off x="7978551" y="153998"/>
            <a:ext cx="738900" cy="738900"/>
            <a:chOff x="473351" y="619523"/>
            <a:chExt cx="738900" cy="738900"/>
          </a:xfrm>
        </p:grpSpPr>
        <p:sp>
          <p:nvSpPr>
            <p:cNvPr id="304" name="Google Shape;304;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9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06" name="Google Shape;306;p91"/>
          <p:cNvSpPr txBox="1"/>
          <p:nvPr/>
        </p:nvSpPr>
        <p:spPr>
          <a:xfrm>
            <a:off x="691625" y="1777100"/>
            <a:ext cx="7287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latin typeface="DM Sans"/>
                <a:ea typeface="DM Sans"/>
                <a:cs typeface="DM Sans"/>
                <a:sym typeface="DM Sans"/>
              </a:rPr>
              <a:t>Además de las actividades recomendadas y relacionadas directamente con el Proyecto Final, encontrarás otra sección pensada para ofrecerte más instancias de repaso.</a:t>
            </a:r>
            <a:endParaRPr sz="2200">
              <a:latin typeface="DM Sans"/>
              <a:ea typeface="DM Sans"/>
              <a:cs typeface="DM Sans"/>
              <a:sym typeface="DM Sans"/>
            </a:endParaRPr>
          </a:p>
          <a:p>
            <a:pPr indent="0" lvl="0" marL="0" rtl="0" algn="l">
              <a:spcBef>
                <a:spcPts val="0"/>
              </a:spcBef>
              <a:spcAft>
                <a:spcPts val="0"/>
              </a:spcAft>
              <a:buNone/>
            </a:pPr>
            <a:r>
              <a:t/>
            </a:r>
            <a:endParaRPr sz="2200">
              <a:latin typeface="DM Sans"/>
              <a:ea typeface="DM Sans"/>
              <a:cs typeface="DM Sans"/>
              <a:sym typeface="DM Sans"/>
            </a:endParaRPr>
          </a:p>
          <a:p>
            <a:pPr indent="0" lvl="0" marL="0" rtl="0" algn="l">
              <a:spcBef>
                <a:spcPts val="0"/>
              </a:spcBef>
              <a:spcAft>
                <a:spcPts val="0"/>
              </a:spcAft>
              <a:buNone/>
            </a:pPr>
            <a:r>
              <a:rPr b="1" lang="es-419" sz="2200">
                <a:latin typeface="DM Sans"/>
                <a:ea typeface="DM Sans"/>
                <a:cs typeface="DM Sans"/>
                <a:sym typeface="DM Sans"/>
              </a:rPr>
              <a:t>¡Recuerda que la práctica hace al maestro! 😎</a:t>
            </a:r>
            <a:endParaRPr b="1" sz="220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18"/>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Introducción a Power BI</a:t>
            </a:r>
            <a:endParaRPr b="1" sz="4000">
              <a:solidFill>
                <a:schemeClr val="dk1"/>
              </a:solidFill>
              <a:latin typeface="DM Sans"/>
              <a:ea typeface="DM Sans"/>
              <a:cs typeface="DM Sans"/>
              <a:sym typeface="DM Sans"/>
            </a:endParaRPr>
          </a:p>
        </p:txBody>
      </p:sp>
      <p:sp>
        <p:nvSpPr>
          <p:cNvPr id="600" name="Google Shape;600;p11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13</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19"/>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Extracción de información</a:t>
            </a:r>
            <a:endParaRPr b="1" i="0" sz="4000" u="none" cap="none" strike="noStrike">
              <a:solidFill>
                <a:schemeClr val="dk1"/>
              </a:solidFill>
              <a:latin typeface="DM Sans"/>
              <a:ea typeface="DM Sans"/>
              <a:cs typeface="DM Sans"/>
              <a:sym typeface="DM Sans"/>
            </a:endParaRPr>
          </a:p>
        </p:txBody>
      </p:sp>
      <p:pic>
        <p:nvPicPr>
          <p:cNvPr id="606" name="Google Shape;606;p11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07" name="Google Shape;607;p11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08" name="Google Shape;608;p11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8</a:t>
            </a:r>
            <a:endParaRPr b="0" i="0" sz="1500" u="none" cap="none" strike="noStrike">
              <a:solidFill>
                <a:srgbClr val="000000"/>
              </a:solidFill>
              <a:latin typeface="DM Sans Medium"/>
              <a:ea typeface="DM Sans Medium"/>
              <a:cs typeface="DM Sans Medium"/>
              <a:sym typeface="DM Sans Medium"/>
            </a:endParaRPr>
          </a:p>
        </p:txBody>
      </p:sp>
      <p:grpSp>
        <p:nvGrpSpPr>
          <p:cNvPr id="609" name="Google Shape;609;p119"/>
          <p:cNvGrpSpPr/>
          <p:nvPr/>
        </p:nvGrpSpPr>
        <p:grpSpPr>
          <a:xfrm>
            <a:off x="8089705" y="266053"/>
            <a:ext cx="702103" cy="660429"/>
            <a:chOff x="3137108" y="2467173"/>
            <a:chExt cx="738900" cy="738900"/>
          </a:xfrm>
        </p:grpSpPr>
        <p:sp>
          <p:nvSpPr>
            <p:cNvPr id="610" name="Google Shape;610;p11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1" name="Google Shape;611;p119"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612" name="Google Shape;612;p119"/>
          <p:cNvSpPr txBox="1"/>
          <p:nvPr/>
        </p:nvSpPr>
        <p:spPr>
          <a:xfrm>
            <a:off x="457200" y="1631225"/>
            <a:ext cx="8375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Se debe conectar Power BI desktop a la base de datos que servirá como su fuente de datos en el proyecto final. Para esto se debe utilizar el conector de bases de datos de archivo plano que sea requerido, de acuerdo al tipo de archivo que se tenga como fuente de origen de datos. </a:t>
            </a:r>
            <a:endParaRPr sz="1200">
              <a:solidFill>
                <a:schemeClr val="dk1"/>
              </a:solidFill>
              <a:latin typeface="DM Sans"/>
              <a:ea typeface="DM Sans"/>
              <a:cs typeface="DM Sans"/>
              <a:sym typeface="DM Sans"/>
            </a:endParaRPr>
          </a:p>
          <a:p>
            <a:pPr indent="0" lvl="0" marL="914400" rtl="0" algn="l">
              <a:spcBef>
                <a:spcPts val="0"/>
              </a:spcBef>
              <a:spcAft>
                <a:spcPts val="0"/>
              </a:spcAft>
              <a:buClr>
                <a:schemeClr val="dk1"/>
              </a:buClr>
              <a:buSzPts val="16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en el entregable: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La o las tablas que tengan identificadas como fuente principal del proyecto final.</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 tener en cuenta: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s-419" sz="1200">
                <a:solidFill>
                  <a:schemeClr val="dk1"/>
                </a:solidFill>
                <a:latin typeface="DM Sans"/>
                <a:ea typeface="DM Sans"/>
                <a:cs typeface="DM Sans"/>
                <a:sym typeface="DM Sans"/>
              </a:rPr>
              <a:t>Power BI genera de forma automática el modelo relacional. Si al momento de conectar Power BI no se ve generado el modelo relacional, hacer la aclaración en el envío del archivo.</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Archivo de Power BI: .pbix. Archivo de base de datos: xls, csv o txt o link de archivo compartido google docs.</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el caso de enviar link de archivos compartidos, por favor revisar que tenga permisos de lectura y edición.</a:t>
            </a:r>
            <a:endParaRPr sz="12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2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Extracción de información</a:t>
            </a:r>
            <a:endParaRPr b="1" sz="4000">
              <a:solidFill>
                <a:schemeClr val="dk1"/>
              </a:solidFill>
              <a:latin typeface="DM Sans"/>
              <a:ea typeface="DM Sans"/>
              <a:cs typeface="DM Sans"/>
              <a:sym typeface="DM Sans"/>
            </a:endParaRPr>
          </a:p>
        </p:txBody>
      </p:sp>
      <p:pic>
        <p:nvPicPr>
          <p:cNvPr id="618" name="Google Shape;618;p12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19" name="Google Shape;619;p12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0" name="Google Shape;620;p12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8</a:t>
            </a:r>
            <a:endParaRPr b="0" i="0" sz="1500" u="none" cap="none" strike="noStrike">
              <a:solidFill>
                <a:srgbClr val="000000"/>
              </a:solidFill>
              <a:latin typeface="DM Sans Medium"/>
              <a:ea typeface="DM Sans Medium"/>
              <a:cs typeface="DM Sans Medium"/>
              <a:sym typeface="DM Sans Medium"/>
            </a:endParaRPr>
          </a:p>
        </p:txBody>
      </p:sp>
      <p:grpSp>
        <p:nvGrpSpPr>
          <p:cNvPr id="621" name="Google Shape;621;p120"/>
          <p:cNvGrpSpPr/>
          <p:nvPr/>
        </p:nvGrpSpPr>
        <p:grpSpPr>
          <a:xfrm>
            <a:off x="8089705" y="266053"/>
            <a:ext cx="702103" cy="660429"/>
            <a:chOff x="3137108" y="2467173"/>
            <a:chExt cx="738900" cy="738900"/>
          </a:xfrm>
        </p:grpSpPr>
        <p:sp>
          <p:nvSpPr>
            <p:cNvPr id="622" name="Google Shape;622;p12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3" name="Google Shape;623;p120"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624" name="Google Shape;624;p120"/>
          <p:cNvSpPr txBox="1"/>
          <p:nvPr/>
        </p:nvSpPr>
        <p:spPr>
          <a:xfrm>
            <a:off x="349600" y="15595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625" name="Google Shape;625;p120"/>
          <p:cNvPicPr preferRelativeResize="0"/>
          <p:nvPr/>
        </p:nvPicPr>
        <p:blipFill rotWithShape="1">
          <a:blip r:embed="rId5">
            <a:alphaModFix/>
          </a:blip>
          <a:srcRect b="0" l="0" r="0" t="0"/>
          <a:stretch/>
        </p:blipFill>
        <p:spPr>
          <a:xfrm>
            <a:off x="1022228" y="2080340"/>
            <a:ext cx="5202720" cy="2912510"/>
          </a:xfrm>
          <a:prstGeom prst="rect">
            <a:avLst/>
          </a:prstGeom>
          <a:noFill/>
          <a:ln>
            <a:noFill/>
          </a:ln>
        </p:spPr>
      </p:pic>
      <p:pic>
        <p:nvPicPr>
          <p:cNvPr id="626" name="Google Shape;626;p120"/>
          <p:cNvPicPr preferRelativeResize="0"/>
          <p:nvPr/>
        </p:nvPicPr>
        <p:blipFill rotWithShape="1">
          <a:blip r:embed="rId6">
            <a:alphaModFix/>
          </a:blip>
          <a:srcRect b="5989" l="703" r="79904" t="4340"/>
          <a:stretch/>
        </p:blipFill>
        <p:spPr>
          <a:xfrm>
            <a:off x="6606760" y="2136438"/>
            <a:ext cx="1445623" cy="2960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21"/>
          <p:cNvSpPr txBox="1"/>
          <p:nvPr/>
        </p:nvSpPr>
        <p:spPr>
          <a:xfrm>
            <a:off x="1461300" y="2202300"/>
            <a:ext cx="6221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Transformación de datos</a:t>
            </a:r>
            <a:endParaRPr b="1" sz="4000">
              <a:solidFill>
                <a:schemeClr val="dk1"/>
              </a:solidFill>
              <a:latin typeface="DM Sans"/>
              <a:ea typeface="DM Sans"/>
              <a:cs typeface="DM Sans"/>
              <a:sym typeface="DM Sans"/>
            </a:endParaRPr>
          </a:p>
        </p:txBody>
      </p:sp>
      <p:sp>
        <p:nvSpPr>
          <p:cNvPr id="632" name="Google Shape;632;p12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14</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22"/>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Modelo relacional</a:t>
            </a:r>
            <a:endParaRPr b="1" i="0" sz="4000" u="none" cap="none" strike="noStrike">
              <a:solidFill>
                <a:schemeClr val="dk1"/>
              </a:solidFill>
              <a:latin typeface="DM Sans"/>
              <a:ea typeface="DM Sans"/>
              <a:cs typeface="DM Sans"/>
              <a:sym typeface="DM Sans"/>
            </a:endParaRPr>
          </a:p>
        </p:txBody>
      </p:sp>
      <p:pic>
        <p:nvPicPr>
          <p:cNvPr id="638" name="Google Shape;638;p12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39" name="Google Shape;639;p12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40" name="Google Shape;640;p122"/>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9</a:t>
            </a:r>
            <a:endParaRPr b="0" i="0" sz="1500" u="none" cap="none" strike="noStrike">
              <a:solidFill>
                <a:srgbClr val="000000"/>
              </a:solidFill>
              <a:latin typeface="DM Sans Medium"/>
              <a:ea typeface="DM Sans Medium"/>
              <a:cs typeface="DM Sans Medium"/>
              <a:sym typeface="DM Sans Medium"/>
            </a:endParaRPr>
          </a:p>
        </p:txBody>
      </p:sp>
      <p:grpSp>
        <p:nvGrpSpPr>
          <p:cNvPr id="641" name="Google Shape;641;p122"/>
          <p:cNvGrpSpPr/>
          <p:nvPr/>
        </p:nvGrpSpPr>
        <p:grpSpPr>
          <a:xfrm>
            <a:off x="8089705" y="266053"/>
            <a:ext cx="702103" cy="660429"/>
            <a:chOff x="3137108" y="2467173"/>
            <a:chExt cx="738900" cy="738900"/>
          </a:xfrm>
        </p:grpSpPr>
        <p:sp>
          <p:nvSpPr>
            <p:cNvPr id="642" name="Google Shape;642;p1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122"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644" name="Google Shape;644;p122"/>
          <p:cNvSpPr txBox="1"/>
          <p:nvPr/>
        </p:nvSpPr>
        <p:spPr>
          <a:xfrm>
            <a:off x="500250" y="1723375"/>
            <a:ext cx="83754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
              <a:buFont typeface="Arial"/>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304800" lvl="0" marL="4500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el modelo relacional, y agregar tablas puentes de ser necesarias.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transformaciones sobre los campos que lo requieran, las mismas pueden ser cambiar tipo de datos, reemplazar valores, eliminar columnas, etc.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lang="es-419" sz="1200">
                <a:solidFill>
                  <a:schemeClr val="dk1"/>
                </a:solidFill>
                <a:latin typeface="DM Sans"/>
                <a:ea typeface="DM Sans"/>
                <a:cs typeface="DM Sans"/>
                <a:sym typeface="DM Sans"/>
              </a:rPr>
              <a:t>Documentar todos los cambios efectuados, agregando un apartado denominado: </a:t>
            </a:r>
            <a:r>
              <a:rPr b="1" lang="es-419" sz="1200">
                <a:solidFill>
                  <a:schemeClr val="dk1"/>
                </a:solidFill>
                <a:latin typeface="DM Sans"/>
                <a:ea typeface="DM Sans"/>
                <a:cs typeface="DM Sans"/>
                <a:sym typeface="DM Sans"/>
              </a:rPr>
              <a:t>“transformación de datos”,</a:t>
            </a:r>
            <a:r>
              <a:rPr lang="es-419" sz="1200">
                <a:solidFill>
                  <a:schemeClr val="dk1"/>
                </a:solidFill>
                <a:latin typeface="DM Sans"/>
                <a:ea typeface="DM Sans"/>
                <a:cs typeface="DM Sans"/>
                <a:sym typeface="DM Sans"/>
              </a:rPr>
              <a:t> en la documentación del proyecto final.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Archivo de Power BI: .pbix. Archivo de base de datos: xls, csv o txt o link de archivo compartido google docs.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el caso de enviar link de archivos compartidos, por favor revisar que tenga permisos de lectura y edición.</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Todas las tablas que se usarán en el proyecto.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23"/>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Modelo relacional</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pic>
        <p:nvPicPr>
          <p:cNvPr id="650" name="Google Shape;650;p12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51" name="Google Shape;651;p12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52" name="Google Shape;652;p123"/>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9</a:t>
            </a:r>
            <a:endParaRPr b="0" i="0" sz="1500" u="none" cap="none" strike="noStrike">
              <a:solidFill>
                <a:srgbClr val="000000"/>
              </a:solidFill>
              <a:latin typeface="DM Sans Medium"/>
              <a:ea typeface="DM Sans Medium"/>
              <a:cs typeface="DM Sans Medium"/>
              <a:sym typeface="DM Sans Medium"/>
            </a:endParaRPr>
          </a:p>
        </p:txBody>
      </p:sp>
      <p:grpSp>
        <p:nvGrpSpPr>
          <p:cNvPr id="653" name="Google Shape;653;p123"/>
          <p:cNvGrpSpPr/>
          <p:nvPr/>
        </p:nvGrpSpPr>
        <p:grpSpPr>
          <a:xfrm>
            <a:off x="8089705" y="266053"/>
            <a:ext cx="702103" cy="660429"/>
            <a:chOff x="3137108" y="2467173"/>
            <a:chExt cx="738900" cy="738900"/>
          </a:xfrm>
        </p:grpSpPr>
        <p:sp>
          <p:nvSpPr>
            <p:cNvPr id="654" name="Google Shape;654;p12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23"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656" name="Google Shape;656;p123"/>
          <p:cNvSpPr txBox="1"/>
          <p:nvPr/>
        </p:nvSpPr>
        <p:spPr>
          <a:xfrm>
            <a:off x="493075" y="1485363"/>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657" name="Google Shape;657;p123"/>
          <p:cNvPicPr preferRelativeResize="0"/>
          <p:nvPr/>
        </p:nvPicPr>
        <p:blipFill rotWithShape="1">
          <a:blip r:embed="rId5">
            <a:alphaModFix/>
          </a:blip>
          <a:srcRect b="0" l="0" r="0" t="0"/>
          <a:stretch/>
        </p:blipFill>
        <p:spPr>
          <a:xfrm>
            <a:off x="618969" y="2224263"/>
            <a:ext cx="4758198" cy="2684765"/>
          </a:xfrm>
          <a:prstGeom prst="rect">
            <a:avLst/>
          </a:prstGeom>
          <a:noFill/>
          <a:ln>
            <a:noFill/>
          </a:ln>
        </p:spPr>
      </p:pic>
      <p:pic>
        <p:nvPicPr>
          <p:cNvPr id="658" name="Google Shape;658;p123"/>
          <p:cNvPicPr preferRelativeResize="0"/>
          <p:nvPr/>
        </p:nvPicPr>
        <p:blipFill rotWithShape="1">
          <a:blip r:embed="rId6">
            <a:alphaModFix/>
          </a:blip>
          <a:srcRect b="69111" l="0" r="0" t="0"/>
          <a:stretch/>
        </p:blipFill>
        <p:spPr>
          <a:xfrm>
            <a:off x="5955199" y="2783149"/>
            <a:ext cx="1186526" cy="829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24"/>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Dimensiones y medidas</a:t>
            </a:r>
            <a:endParaRPr b="1" sz="4000">
              <a:solidFill>
                <a:schemeClr val="dk1"/>
              </a:solidFill>
              <a:latin typeface="DM Sans"/>
              <a:ea typeface="DM Sans"/>
              <a:cs typeface="DM Sans"/>
              <a:sym typeface="DM Sans"/>
            </a:endParaRPr>
          </a:p>
        </p:txBody>
      </p:sp>
      <p:sp>
        <p:nvSpPr>
          <p:cNvPr id="664" name="Google Shape;664;p12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15</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25"/>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Columnas y medidas calculadas</a:t>
            </a:r>
            <a:endParaRPr b="1" i="0" sz="4000" u="none" cap="none" strike="noStrike">
              <a:solidFill>
                <a:schemeClr val="dk1"/>
              </a:solidFill>
              <a:latin typeface="DM Sans"/>
              <a:ea typeface="DM Sans"/>
              <a:cs typeface="DM Sans"/>
              <a:sym typeface="DM Sans"/>
            </a:endParaRPr>
          </a:p>
        </p:txBody>
      </p:sp>
      <p:pic>
        <p:nvPicPr>
          <p:cNvPr id="670" name="Google Shape;670;p12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71" name="Google Shape;671;p12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72" name="Google Shape;672;p12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10</a:t>
            </a:r>
            <a:endParaRPr b="0" i="0" sz="1500" u="none" cap="none" strike="noStrike">
              <a:solidFill>
                <a:srgbClr val="000000"/>
              </a:solidFill>
              <a:latin typeface="DM Sans Medium"/>
              <a:ea typeface="DM Sans Medium"/>
              <a:cs typeface="DM Sans Medium"/>
              <a:sym typeface="DM Sans Medium"/>
            </a:endParaRPr>
          </a:p>
        </p:txBody>
      </p:sp>
      <p:grpSp>
        <p:nvGrpSpPr>
          <p:cNvPr id="673" name="Google Shape;673;p125"/>
          <p:cNvGrpSpPr/>
          <p:nvPr/>
        </p:nvGrpSpPr>
        <p:grpSpPr>
          <a:xfrm>
            <a:off x="8089705" y="266053"/>
            <a:ext cx="702103" cy="660429"/>
            <a:chOff x="3137108" y="2467173"/>
            <a:chExt cx="738900" cy="738900"/>
          </a:xfrm>
        </p:grpSpPr>
        <p:sp>
          <p:nvSpPr>
            <p:cNvPr id="674" name="Google Shape;674;p12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5" name="Google Shape;675;p125"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676" name="Google Shape;676;p125"/>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677" name="Google Shape;677;p125"/>
          <p:cNvSpPr txBox="1"/>
          <p:nvPr/>
        </p:nvSpPr>
        <p:spPr>
          <a:xfrm>
            <a:off x="457200" y="2044500"/>
            <a:ext cx="6696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s-419" sz="1200">
                <a:solidFill>
                  <a:schemeClr val="dk1"/>
                </a:solidFill>
                <a:latin typeface="DM Sans"/>
                <a:ea typeface="DM Sans"/>
                <a:cs typeface="DM Sans"/>
                <a:sym typeface="DM Sans"/>
              </a:rPr>
              <a:t>Con base en el archivo .pbix utilizado para el proyecto final:</a:t>
            </a:r>
            <a:endParaRPr sz="1200">
              <a:solidFill>
                <a:schemeClr val="dk1"/>
              </a:solidFill>
              <a:latin typeface="DM Sans"/>
              <a:ea typeface="DM Sans"/>
              <a:cs typeface="DM Sans"/>
              <a:sym typeface="DM Sans"/>
            </a:endParaRPr>
          </a:p>
          <a:p>
            <a:pPr indent="-304800" lvl="0" marL="450000" rtl="0" algn="l">
              <a:spcBef>
                <a:spcPts val="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Generar al menos cuatro medidas calculadas.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Generar al menos dos columnas calculadas.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Generar la tabla de calendario en base a la tabla principal de la base de datos.</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La o las tablas que tengan identificadas como fuente principal del proyecto final.</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Archivo de Power BI: .pbix. Archivo de base de datos: xls, csv o txt o link de archivo compartido google docs.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el caso de enviar link de archivos compartidos, por favor revisar que tenga permisos de lectura y edición.</a:t>
            </a:r>
            <a:endParaRPr sz="12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26"/>
          <p:cNvSpPr txBox="1"/>
          <p:nvPr/>
        </p:nvSpPr>
        <p:spPr>
          <a:xfrm>
            <a:off x="540125" y="926475"/>
            <a:ext cx="700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Columnas y medidas calculadas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pic>
        <p:nvPicPr>
          <p:cNvPr id="683" name="Google Shape;683;p12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84" name="Google Shape;684;p12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85" name="Google Shape;685;p12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10</a:t>
            </a:r>
            <a:endParaRPr b="0" i="0" sz="1500" u="none" cap="none" strike="noStrike">
              <a:solidFill>
                <a:srgbClr val="000000"/>
              </a:solidFill>
              <a:latin typeface="DM Sans Medium"/>
              <a:ea typeface="DM Sans Medium"/>
              <a:cs typeface="DM Sans Medium"/>
              <a:sym typeface="DM Sans Medium"/>
            </a:endParaRPr>
          </a:p>
        </p:txBody>
      </p:sp>
      <p:grpSp>
        <p:nvGrpSpPr>
          <p:cNvPr id="686" name="Google Shape;686;p126"/>
          <p:cNvGrpSpPr/>
          <p:nvPr/>
        </p:nvGrpSpPr>
        <p:grpSpPr>
          <a:xfrm>
            <a:off x="8089705" y="266053"/>
            <a:ext cx="702103" cy="660429"/>
            <a:chOff x="3137108" y="2467173"/>
            <a:chExt cx="738900" cy="738900"/>
          </a:xfrm>
        </p:grpSpPr>
        <p:sp>
          <p:nvSpPr>
            <p:cNvPr id="687" name="Google Shape;687;p12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8" name="Google Shape;688;p126"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689" name="Google Shape;689;p126"/>
          <p:cNvSpPr txBox="1"/>
          <p:nvPr/>
        </p:nvSpPr>
        <p:spPr>
          <a:xfrm>
            <a:off x="457200" y="21047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690" name="Google Shape;690;p126"/>
          <p:cNvPicPr preferRelativeResize="0"/>
          <p:nvPr/>
        </p:nvPicPr>
        <p:blipFill>
          <a:blip r:embed="rId5">
            <a:alphaModFix/>
          </a:blip>
          <a:stretch>
            <a:fillRect/>
          </a:stretch>
        </p:blipFill>
        <p:spPr>
          <a:xfrm>
            <a:off x="719100" y="2684148"/>
            <a:ext cx="7315200" cy="150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7"/>
          <p:cNvSpPr txBox="1"/>
          <p:nvPr/>
        </p:nvSpPr>
        <p:spPr>
          <a:xfrm>
            <a:off x="1461300" y="2202300"/>
            <a:ext cx="6221400" cy="190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Medidas calculadas avanzadas</a:t>
            </a:r>
            <a:endParaRPr b="1" sz="400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3600"/>
              <a:buFont typeface="Arial"/>
              <a:buNone/>
            </a:pPr>
            <a:r>
              <a:t/>
            </a:r>
            <a:endParaRPr b="1" sz="4000">
              <a:solidFill>
                <a:srgbClr val="121212"/>
              </a:solidFill>
              <a:latin typeface="DM Sans"/>
              <a:ea typeface="DM Sans"/>
              <a:cs typeface="DM Sans"/>
              <a:sym typeface="DM Sans"/>
            </a:endParaRPr>
          </a:p>
        </p:txBody>
      </p:sp>
      <p:sp>
        <p:nvSpPr>
          <p:cNvPr id="696" name="Google Shape;696;p1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1</a:t>
            </a:r>
            <a:r>
              <a:rPr lang="es-419" sz="1800">
                <a:solidFill>
                  <a:schemeClr val="dk1"/>
                </a:solidFill>
                <a:latin typeface="DM Sans"/>
                <a:ea typeface="DM Sans"/>
                <a:cs typeface="DM Sans"/>
                <a:sym typeface="DM Sans"/>
              </a:rPr>
              <a:t>6</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2"/>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GRILLA DE PRÁCTICAS Y PRE ENTREGAS</a:t>
            </a:r>
            <a:endParaRPr b="0" i="0" sz="1400" u="none" cap="none" strike="noStrike">
              <a:solidFill>
                <a:srgbClr val="000000"/>
              </a:solidFill>
              <a:latin typeface="DM Sans"/>
              <a:ea typeface="DM Sans"/>
              <a:cs typeface="DM Sans"/>
              <a:sym typeface="DM Sans"/>
            </a:endParaRPr>
          </a:p>
        </p:txBody>
      </p:sp>
      <p:graphicFrame>
        <p:nvGraphicFramePr>
          <p:cNvPr id="312" name="Google Shape;312;p92"/>
          <p:cNvGraphicFramePr/>
          <p:nvPr/>
        </p:nvGraphicFramePr>
        <p:xfrm>
          <a:off x="351963" y="1977425"/>
          <a:ext cx="3000000" cy="3000000"/>
        </p:xfrm>
        <a:graphic>
          <a:graphicData uri="http://schemas.openxmlformats.org/drawingml/2006/table">
            <a:tbl>
              <a:tblPr>
                <a:noFill/>
                <a:tableStyleId>{D4A24172-E9D3-4222-B2F2-D459F6326BDB}</a:tableStyleId>
              </a:tblPr>
              <a:tblGrid>
                <a:gridCol w="1633650"/>
                <a:gridCol w="571125"/>
                <a:gridCol w="513250"/>
                <a:gridCol w="513250"/>
                <a:gridCol w="513250"/>
                <a:gridCol w="513250"/>
                <a:gridCol w="513250"/>
                <a:gridCol w="513250"/>
                <a:gridCol w="513250"/>
                <a:gridCol w="513250"/>
                <a:gridCol w="513250"/>
                <a:gridCol w="513250"/>
                <a:gridCol w="513250"/>
              </a:tblGrid>
              <a:tr h="594325">
                <a:tc>
                  <a:txBody>
                    <a:bodyPr/>
                    <a:lstStyle/>
                    <a:p>
                      <a:pPr indent="0" lvl="0" marL="0" marR="0" rtl="0" algn="l">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Clases</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2</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3</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4</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5</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6</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7</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8</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9</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10</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11</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12</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Actividades Workbook</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Proyecto Final</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13" name="Google Shape;313;p92"/>
          <p:cNvPicPr preferRelativeResize="0"/>
          <p:nvPr/>
        </p:nvPicPr>
        <p:blipFill rotWithShape="1">
          <a:blip r:embed="rId3">
            <a:alphaModFix/>
          </a:blip>
          <a:srcRect b="0" l="0" r="0" t="0"/>
          <a:stretch/>
        </p:blipFill>
        <p:spPr>
          <a:xfrm>
            <a:off x="3685511" y="2777510"/>
            <a:ext cx="182807" cy="182809"/>
          </a:xfrm>
          <a:prstGeom prst="rect">
            <a:avLst/>
          </a:prstGeom>
          <a:noFill/>
          <a:ln>
            <a:noFill/>
          </a:ln>
        </p:spPr>
      </p:pic>
      <p:pic>
        <p:nvPicPr>
          <p:cNvPr id="314" name="Google Shape;314;p92"/>
          <p:cNvPicPr preferRelativeResize="0"/>
          <p:nvPr/>
        </p:nvPicPr>
        <p:blipFill rotWithShape="1">
          <a:blip r:embed="rId3">
            <a:alphaModFix/>
          </a:blip>
          <a:srcRect b="0" l="0" r="0" t="0"/>
          <a:stretch/>
        </p:blipFill>
        <p:spPr>
          <a:xfrm>
            <a:off x="2181611" y="2777510"/>
            <a:ext cx="182806" cy="182809"/>
          </a:xfrm>
          <a:prstGeom prst="rect">
            <a:avLst/>
          </a:prstGeom>
          <a:noFill/>
          <a:ln>
            <a:noFill/>
          </a:ln>
        </p:spPr>
      </p:pic>
      <p:pic>
        <p:nvPicPr>
          <p:cNvPr id="315" name="Google Shape;315;p92"/>
          <p:cNvPicPr preferRelativeResize="0"/>
          <p:nvPr/>
        </p:nvPicPr>
        <p:blipFill rotWithShape="1">
          <a:blip r:embed="rId3">
            <a:alphaModFix/>
          </a:blip>
          <a:srcRect b="0" l="0" r="0" t="0"/>
          <a:stretch/>
        </p:blipFill>
        <p:spPr>
          <a:xfrm>
            <a:off x="4267411" y="2777510"/>
            <a:ext cx="182807" cy="182809"/>
          </a:xfrm>
          <a:prstGeom prst="rect">
            <a:avLst/>
          </a:prstGeom>
          <a:noFill/>
          <a:ln>
            <a:noFill/>
          </a:ln>
        </p:spPr>
      </p:pic>
      <p:grpSp>
        <p:nvGrpSpPr>
          <p:cNvPr id="316" name="Google Shape;316;p92"/>
          <p:cNvGrpSpPr/>
          <p:nvPr/>
        </p:nvGrpSpPr>
        <p:grpSpPr>
          <a:xfrm>
            <a:off x="528285" y="488943"/>
            <a:ext cx="402257" cy="389770"/>
            <a:chOff x="3137108" y="2467173"/>
            <a:chExt cx="738900" cy="738900"/>
          </a:xfrm>
        </p:grpSpPr>
        <p:sp>
          <p:nvSpPr>
            <p:cNvPr id="317" name="Google Shape;317;p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92"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pic>
        <p:nvPicPr>
          <p:cNvPr id="319" name="Google Shape;319;p92"/>
          <p:cNvPicPr preferRelativeResize="0"/>
          <p:nvPr/>
        </p:nvPicPr>
        <p:blipFill rotWithShape="1">
          <a:blip r:embed="rId3">
            <a:alphaModFix/>
          </a:blip>
          <a:srcRect b="0" l="0" r="0" t="0"/>
          <a:stretch/>
        </p:blipFill>
        <p:spPr>
          <a:xfrm>
            <a:off x="2763536" y="2777510"/>
            <a:ext cx="182807" cy="182809"/>
          </a:xfrm>
          <a:prstGeom prst="rect">
            <a:avLst/>
          </a:prstGeom>
          <a:noFill/>
          <a:ln>
            <a:noFill/>
          </a:ln>
        </p:spPr>
      </p:pic>
      <p:pic>
        <p:nvPicPr>
          <p:cNvPr id="320" name="Google Shape;320;p92"/>
          <p:cNvPicPr preferRelativeResize="0"/>
          <p:nvPr/>
        </p:nvPicPr>
        <p:blipFill rotWithShape="1">
          <a:blip r:embed="rId3">
            <a:alphaModFix/>
          </a:blip>
          <a:srcRect b="0" l="0" r="0" t="0"/>
          <a:stretch/>
        </p:blipFill>
        <p:spPr>
          <a:xfrm>
            <a:off x="4774936" y="2777510"/>
            <a:ext cx="182807" cy="182809"/>
          </a:xfrm>
          <a:prstGeom prst="rect">
            <a:avLst/>
          </a:prstGeom>
          <a:noFill/>
          <a:ln>
            <a:noFill/>
          </a:ln>
        </p:spPr>
      </p:pic>
      <p:pic>
        <p:nvPicPr>
          <p:cNvPr id="321" name="Google Shape;321;p92" title="ícono de proyecto final"/>
          <p:cNvPicPr preferRelativeResize="0"/>
          <p:nvPr/>
        </p:nvPicPr>
        <p:blipFill rotWithShape="1">
          <a:blip r:embed="rId4">
            <a:alphaModFix/>
          </a:blip>
          <a:srcRect b="0" l="0" r="0" t="0"/>
          <a:stretch/>
        </p:blipFill>
        <p:spPr>
          <a:xfrm>
            <a:off x="3218600" y="3293725"/>
            <a:ext cx="268525" cy="268550"/>
          </a:xfrm>
          <a:prstGeom prst="rect">
            <a:avLst/>
          </a:prstGeom>
          <a:noFill/>
          <a:ln>
            <a:noFill/>
          </a:ln>
        </p:spPr>
      </p:pic>
      <p:pic>
        <p:nvPicPr>
          <p:cNvPr id="322" name="Google Shape;322;p92" title="ícono de proyecto final"/>
          <p:cNvPicPr preferRelativeResize="0"/>
          <p:nvPr/>
        </p:nvPicPr>
        <p:blipFill rotWithShape="1">
          <a:blip r:embed="rId4">
            <a:alphaModFix/>
          </a:blip>
          <a:srcRect b="0" l="0" r="0" t="0"/>
          <a:stretch/>
        </p:blipFill>
        <p:spPr>
          <a:xfrm>
            <a:off x="5741200" y="3293725"/>
            <a:ext cx="268525" cy="268550"/>
          </a:xfrm>
          <a:prstGeom prst="rect">
            <a:avLst/>
          </a:prstGeom>
          <a:noFill/>
          <a:ln>
            <a:noFill/>
          </a:ln>
        </p:spPr>
      </p:pic>
      <p:pic>
        <p:nvPicPr>
          <p:cNvPr id="323" name="Google Shape;323;p92"/>
          <p:cNvPicPr preferRelativeResize="0"/>
          <p:nvPr/>
        </p:nvPicPr>
        <p:blipFill rotWithShape="1">
          <a:blip r:embed="rId3">
            <a:alphaModFix/>
          </a:blip>
          <a:srcRect b="0" l="0" r="0" t="0"/>
          <a:stretch/>
        </p:blipFill>
        <p:spPr>
          <a:xfrm>
            <a:off x="7838261" y="2777510"/>
            <a:ext cx="182807" cy="18280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8"/>
          <p:cNvSpPr txBox="1"/>
          <p:nvPr/>
        </p:nvSpPr>
        <p:spPr>
          <a:xfrm>
            <a:off x="457200" y="74712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Medidas calculadas avanzadas</a:t>
            </a:r>
            <a:endParaRPr b="1" i="0" sz="4000" u="none" cap="none" strike="noStrike">
              <a:solidFill>
                <a:schemeClr val="dk1"/>
              </a:solidFill>
              <a:latin typeface="DM Sans"/>
              <a:ea typeface="DM Sans"/>
              <a:cs typeface="DM Sans"/>
              <a:sym typeface="DM Sans"/>
            </a:endParaRPr>
          </a:p>
        </p:txBody>
      </p:sp>
      <p:pic>
        <p:nvPicPr>
          <p:cNvPr id="702" name="Google Shape;702;p12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03" name="Google Shape;703;p12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04" name="Google Shape;704;p128"/>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11</a:t>
            </a:r>
            <a:endParaRPr b="0" i="0" sz="1500" u="none" cap="none" strike="noStrike">
              <a:solidFill>
                <a:srgbClr val="000000"/>
              </a:solidFill>
              <a:latin typeface="DM Sans Medium"/>
              <a:ea typeface="DM Sans Medium"/>
              <a:cs typeface="DM Sans Medium"/>
              <a:sym typeface="DM Sans Medium"/>
            </a:endParaRPr>
          </a:p>
        </p:txBody>
      </p:sp>
      <p:grpSp>
        <p:nvGrpSpPr>
          <p:cNvPr id="705" name="Google Shape;705;p128"/>
          <p:cNvGrpSpPr/>
          <p:nvPr/>
        </p:nvGrpSpPr>
        <p:grpSpPr>
          <a:xfrm>
            <a:off x="8089705" y="266053"/>
            <a:ext cx="702103" cy="660429"/>
            <a:chOff x="3137108" y="2467173"/>
            <a:chExt cx="738900" cy="738900"/>
          </a:xfrm>
        </p:grpSpPr>
        <p:sp>
          <p:nvSpPr>
            <p:cNvPr id="706" name="Google Shape;706;p12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p128"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08" name="Google Shape;708;p128"/>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709" name="Google Shape;709;p128"/>
          <p:cNvSpPr txBox="1"/>
          <p:nvPr/>
        </p:nvSpPr>
        <p:spPr>
          <a:xfrm>
            <a:off x="499950" y="2040125"/>
            <a:ext cx="8230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una medida calculada que contenga una variable. Esta debe contener al menos una medida de agregación.</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una medida calculada que contenga dos variables. Esta debe contener al menos una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función de agregación y una función de inteligencia de tiempo.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una medida calculada que contenga un parámetro. Esta debe contener al menos una función de agregación.</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lang="es-419" sz="1200">
                <a:solidFill>
                  <a:schemeClr val="dk1"/>
                </a:solidFill>
                <a:latin typeface="DM Sans"/>
                <a:ea typeface="DM Sans"/>
                <a:cs typeface="DM Sans"/>
                <a:sym typeface="DM Sans"/>
              </a:rPr>
              <a:t>Documentar todos los cambios efectuados agregando un apartado denominado </a:t>
            </a:r>
            <a:r>
              <a:rPr b="1" lang="es-419" sz="1200">
                <a:solidFill>
                  <a:schemeClr val="dk1"/>
                </a:solidFill>
                <a:latin typeface="DM Sans"/>
                <a:ea typeface="DM Sans"/>
                <a:cs typeface="DM Sans"/>
                <a:sym typeface="DM Sans"/>
              </a:rPr>
              <a:t>“Medidas calculadas”</a:t>
            </a:r>
            <a:r>
              <a:rPr lang="es-419" sz="1200">
                <a:solidFill>
                  <a:schemeClr val="dk1"/>
                </a:solidFill>
                <a:latin typeface="DM Sans"/>
                <a:ea typeface="DM Sans"/>
                <a:cs typeface="DM Sans"/>
                <a:sym typeface="DM Sans"/>
              </a:rPr>
              <a:t> en la documentación del proyecto final. Para este apartado se debe incluir:</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Campos que componen la medida. </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Cuál es la finalidad de la medida y qué se busca analizar con la creación de esta.</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Deben incluirse todas las medidas calculadas, las creadas en este desafío y desafíos anteriores.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9"/>
          <p:cNvSpPr txBox="1"/>
          <p:nvPr/>
        </p:nvSpPr>
        <p:spPr>
          <a:xfrm>
            <a:off x="457200" y="74712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Medidas calculadas avanzadas</a:t>
            </a:r>
            <a:endParaRPr b="1" i="0" sz="4000" u="none" cap="none" strike="noStrike">
              <a:solidFill>
                <a:schemeClr val="dk1"/>
              </a:solidFill>
              <a:latin typeface="DM Sans"/>
              <a:ea typeface="DM Sans"/>
              <a:cs typeface="DM Sans"/>
              <a:sym typeface="DM Sans"/>
            </a:endParaRPr>
          </a:p>
        </p:txBody>
      </p:sp>
      <p:pic>
        <p:nvPicPr>
          <p:cNvPr id="715" name="Google Shape;715;p12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16" name="Google Shape;716;p12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17" name="Google Shape;717;p12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11</a:t>
            </a:r>
            <a:endParaRPr b="0" i="0" sz="1500" u="none" cap="none" strike="noStrike">
              <a:solidFill>
                <a:srgbClr val="000000"/>
              </a:solidFill>
              <a:latin typeface="DM Sans Medium"/>
              <a:ea typeface="DM Sans Medium"/>
              <a:cs typeface="DM Sans Medium"/>
              <a:sym typeface="DM Sans Medium"/>
            </a:endParaRPr>
          </a:p>
        </p:txBody>
      </p:sp>
      <p:grpSp>
        <p:nvGrpSpPr>
          <p:cNvPr id="718" name="Google Shape;718;p129"/>
          <p:cNvGrpSpPr/>
          <p:nvPr/>
        </p:nvGrpSpPr>
        <p:grpSpPr>
          <a:xfrm>
            <a:off x="8089705" y="266053"/>
            <a:ext cx="702103" cy="660429"/>
            <a:chOff x="3137108" y="2467173"/>
            <a:chExt cx="738900" cy="738900"/>
          </a:xfrm>
        </p:grpSpPr>
        <p:sp>
          <p:nvSpPr>
            <p:cNvPr id="719" name="Google Shape;719;p12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0" name="Google Shape;720;p129"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21" name="Google Shape;721;p129"/>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722" name="Google Shape;722;p129"/>
          <p:cNvSpPr txBox="1"/>
          <p:nvPr/>
        </p:nvSpPr>
        <p:spPr>
          <a:xfrm>
            <a:off x="456900" y="1862775"/>
            <a:ext cx="8230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Formato sugerido: </a:t>
            </a:r>
            <a:r>
              <a:rPr lang="es-419" sz="1200">
                <a:solidFill>
                  <a:schemeClr val="dk1"/>
                </a:solidFill>
                <a:latin typeface="DM Sans"/>
                <a:ea typeface="DM Sans"/>
                <a:cs typeface="DM Sans"/>
                <a:sym typeface="DM Sans"/>
              </a:rPr>
              <a:t>Archivo de Power BI: .pbix. Archivo de base de datos: xls, csv o txt o link de archivo compartido google docs.</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el caso de enviar link de archivos compartidos, por favor revisar que tenga permisos de lectura y edición.</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500"/>
              <a:buFont typeface="Arial"/>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Las medidas calculadas deben tener una nomenclatura clara y concisa.</a:t>
            </a:r>
            <a:endParaRPr sz="12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30"/>
          <p:cNvSpPr txBox="1"/>
          <p:nvPr/>
        </p:nvSpPr>
        <p:spPr>
          <a:xfrm>
            <a:off x="540125" y="926475"/>
            <a:ext cx="700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Medidas calculadas avanzadas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pic>
        <p:nvPicPr>
          <p:cNvPr id="728" name="Google Shape;728;p13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29" name="Google Shape;729;p13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30" name="Google Shape;730;p13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11</a:t>
            </a:r>
            <a:endParaRPr b="0" i="0" sz="1500" u="none" cap="none" strike="noStrike">
              <a:solidFill>
                <a:srgbClr val="000000"/>
              </a:solidFill>
              <a:latin typeface="DM Sans Medium"/>
              <a:ea typeface="DM Sans Medium"/>
              <a:cs typeface="DM Sans Medium"/>
              <a:sym typeface="DM Sans Medium"/>
            </a:endParaRPr>
          </a:p>
        </p:txBody>
      </p:sp>
      <p:grpSp>
        <p:nvGrpSpPr>
          <p:cNvPr id="731" name="Google Shape;731;p130"/>
          <p:cNvGrpSpPr/>
          <p:nvPr/>
        </p:nvGrpSpPr>
        <p:grpSpPr>
          <a:xfrm>
            <a:off x="8089705" y="266053"/>
            <a:ext cx="702103" cy="660429"/>
            <a:chOff x="3137108" y="2467173"/>
            <a:chExt cx="738900" cy="738900"/>
          </a:xfrm>
        </p:grpSpPr>
        <p:sp>
          <p:nvSpPr>
            <p:cNvPr id="732" name="Google Shape;732;p13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34" name="Google Shape;734;p130"/>
          <p:cNvSpPr txBox="1"/>
          <p:nvPr/>
        </p:nvSpPr>
        <p:spPr>
          <a:xfrm>
            <a:off x="457200" y="21047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735" name="Google Shape;735;p130"/>
          <p:cNvPicPr preferRelativeResize="0"/>
          <p:nvPr/>
        </p:nvPicPr>
        <p:blipFill>
          <a:blip r:embed="rId5">
            <a:alphaModFix/>
          </a:blip>
          <a:stretch>
            <a:fillRect/>
          </a:stretch>
        </p:blipFill>
        <p:spPr>
          <a:xfrm>
            <a:off x="991700" y="2669823"/>
            <a:ext cx="6180049" cy="163262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31"/>
          <p:cNvSpPr txBox="1"/>
          <p:nvPr/>
        </p:nvSpPr>
        <p:spPr>
          <a:xfrm>
            <a:off x="1461300" y="2202300"/>
            <a:ext cx="6221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419" sz="4000">
                <a:solidFill>
                  <a:srgbClr val="121212"/>
                </a:solidFill>
                <a:latin typeface="DM Sans"/>
                <a:ea typeface="DM Sans"/>
                <a:cs typeface="DM Sans"/>
                <a:sym typeface="DM Sans"/>
              </a:rPr>
              <a:t>Gráficos y Segmentaciones</a:t>
            </a:r>
            <a:endParaRPr b="1" sz="4000">
              <a:solidFill>
                <a:schemeClr val="dk1"/>
              </a:solidFill>
              <a:latin typeface="DM Sans"/>
              <a:ea typeface="DM Sans"/>
              <a:cs typeface="DM Sans"/>
              <a:sym typeface="DM Sans"/>
            </a:endParaRPr>
          </a:p>
        </p:txBody>
      </p:sp>
      <p:sp>
        <p:nvSpPr>
          <p:cNvPr id="741" name="Google Shape;741;p13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17</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32"/>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Visualizaciones y filtros</a:t>
            </a:r>
            <a:endParaRPr b="1" i="0" sz="4000" u="none" cap="none" strike="noStrike">
              <a:solidFill>
                <a:schemeClr val="dk1"/>
              </a:solidFill>
              <a:latin typeface="DM Sans"/>
              <a:ea typeface="DM Sans"/>
              <a:cs typeface="DM Sans"/>
              <a:sym typeface="DM Sans"/>
            </a:endParaRPr>
          </a:p>
        </p:txBody>
      </p:sp>
      <p:pic>
        <p:nvPicPr>
          <p:cNvPr id="747" name="Google Shape;747;p13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48" name="Google Shape;748;p13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49" name="Google Shape;749;p132"/>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12</a:t>
            </a:r>
            <a:endParaRPr b="0" i="0" sz="1500" u="none" cap="none" strike="noStrike">
              <a:solidFill>
                <a:srgbClr val="000000"/>
              </a:solidFill>
              <a:latin typeface="DM Sans Medium"/>
              <a:ea typeface="DM Sans Medium"/>
              <a:cs typeface="DM Sans Medium"/>
              <a:sym typeface="DM Sans Medium"/>
            </a:endParaRPr>
          </a:p>
        </p:txBody>
      </p:sp>
      <p:grpSp>
        <p:nvGrpSpPr>
          <p:cNvPr id="750" name="Google Shape;750;p132"/>
          <p:cNvGrpSpPr/>
          <p:nvPr/>
        </p:nvGrpSpPr>
        <p:grpSpPr>
          <a:xfrm>
            <a:off x="8089705" y="266053"/>
            <a:ext cx="702103" cy="660429"/>
            <a:chOff x="3137108" y="2467173"/>
            <a:chExt cx="738900" cy="738900"/>
          </a:xfrm>
        </p:grpSpPr>
        <p:sp>
          <p:nvSpPr>
            <p:cNvPr id="751" name="Google Shape;751;p13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132"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53" name="Google Shape;753;p132"/>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754" name="Google Shape;754;p132"/>
          <p:cNvSpPr txBox="1"/>
          <p:nvPr/>
        </p:nvSpPr>
        <p:spPr>
          <a:xfrm>
            <a:off x="540125" y="1814925"/>
            <a:ext cx="6675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dos KPI.</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Implementar un título y un subtítulo.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Implementar una imagen a modo de logo.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al menos cuatro filtros.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Generar al menos cinco gráficos, los cuales deben estar distribuidos en al menos dos solapas.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Helvetica Neue Light"/>
              <a:buChar char="✓"/>
            </a:pPr>
            <a:r>
              <a:rPr lang="es-419" sz="1200">
                <a:solidFill>
                  <a:schemeClr val="dk1"/>
                </a:solidFill>
                <a:latin typeface="DM Sans"/>
                <a:ea typeface="DM Sans"/>
                <a:cs typeface="DM Sans"/>
                <a:sym typeface="DM Sans"/>
              </a:rPr>
              <a:t>Documentar todos los cambios efectuados agregando un apartado denominado </a:t>
            </a:r>
            <a:r>
              <a:rPr b="1" lang="es-419" sz="1200">
                <a:solidFill>
                  <a:schemeClr val="dk1"/>
                </a:solidFill>
                <a:latin typeface="DM Sans"/>
                <a:ea typeface="DM Sans"/>
                <a:cs typeface="DM Sans"/>
                <a:sym typeface="DM Sans"/>
              </a:rPr>
              <a:t>“Análisis funcional del tablero”</a:t>
            </a:r>
            <a:r>
              <a:rPr lang="es-419" sz="1200">
                <a:solidFill>
                  <a:schemeClr val="dk1"/>
                </a:solidFill>
                <a:latin typeface="DM Sans"/>
                <a:ea typeface="DM Sans"/>
                <a:cs typeface="DM Sans"/>
                <a:sym typeface="DM Sans"/>
              </a:rPr>
              <a:t> en la documentación del proyecto final. Para este apartado se debe hacer una breve explicación de la información incluida en cada solapa y qué información se puede analizar con cada gráfico.</a:t>
            </a:r>
            <a:endParaRPr sz="120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33"/>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Visualizaciones y filtros</a:t>
            </a:r>
            <a:endParaRPr b="1" i="0" sz="4000" u="none" cap="none" strike="noStrike">
              <a:solidFill>
                <a:schemeClr val="dk1"/>
              </a:solidFill>
              <a:latin typeface="DM Sans"/>
              <a:ea typeface="DM Sans"/>
              <a:cs typeface="DM Sans"/>
              <a:sym typeface="DM Sans"/>
            </a:endParaRPr>
          </a:p>
        </p:txBody>
      </p:sp>
      <p:pic>
        <p:nvPicPr>
          <p:cNvPr id="760" name="Google Shape;760;p13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61" name="Google Shape;761;p13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62" name="Google Shape;762;p133"/>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12</a:t>
            </a:r>
            <a:endParaRPr b="0" i="0" sz="1500" u="none" cap="none" strike="noStrike">
              <a:solidFill>
                <a:srgbClr val="000000"/>
              </a:solidFill>
              <a:latin typeface="DM Sans Medium"/>
              <a:ea typeface="DM Sans Medium"/>
              <a:cs typeface="DM Sans Medium"/>
              <a:sym typeface="DM Sans Medium"/>
            </a:endParaRPr>
          </a:p>
        </p:txBody>
      </p:sp>
      <p:grpSp>
        <p:nvGrpSpPr>
          <p:cNvPr id="763" name="Google Shape;763;p133"/>
          <p:cNvGrpSpPr/>
          <p:nvPr/>
        </p:nvGrpSpPr>
        <p:grpSpPr>
          <a:xfrm>
            <a:off x="8089705" y="266053"/>
            <a:ext cx="702103" cy="660429"/>
            <a:chOff x="3137108" y="2467173"/>
            <a:chExt cx="738900" cy="738900"/>
          </a:xfrm>
        </p:grpSpPr>
        <p:sp>
          <p:nvSpPr>
            <p:cNvPr id="764" name="Google Shape;764;p13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5" name="Google Shape;765;p133"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66" name="Google Shape;766;p133"/>
          <p:cNvSpPr txBox="1"/>
          <p:nvPr/>
        </p:nvSpPr>
        <p:spPr>
          <a:xfrm>
            <a:off x="457200" y="2104700"/>
            <a:ext cx="837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767" name="Google Shape;767;p133"/>
          <p:cNvSpPr txBox="1"/>
          <p:nvPr/>
        </p:nvSpPr>
        <p:spPr>
          <a:xfrm>
            <a:off x="540125" y="1814925"/>
            <a:ext cx="66753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Formato sugerencia : </a:t>
            </a:r>
            <a:r>
              <a:rPr lang="es-419" sz="1200">
                <a:solidFill>
                  <a:schemeClr val="dk1"/>
                </a:solidFill>
                <a:latin typeface="DM Sans"/>
                <a:ea typeface="DM Sans"/>
                <a:cs typeface="DM Sans"/>
                <a:sym typeface="DM Sans"/>
              </a:rPr>
              <a:t>Archivo de Power BI: .pbix. Archivo de base de datos: xls, csv o txt o link de archivo compartido google docs.</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Sugerencia: </a:t>
            </a:r>
            <a:r>
              <a:rPr lang="es-419" sz="1200">
                <a:solidFill>
                  <a:schemeClr val="dk1"/>
                </a:solidFill>
                <a:latin typeface="DM Sans"/>
                <a:ea typeface="DM Sans"/>
                <a:cs typeface="DM Sans"/>
                <a:sym typeface="DM Sans"/>
              </a:rPr>
              <a:t>en el caso de enviar link de archivos compartidos, por favor revisar que tenga permisos de lectura y edición.</a:t>
            </a:r>
            <a:r>
              <a:rPr b="1" lang="es-419" sz="1200">
                <a:solidFill>
                  <a:schemeClr val="dk1"/>
                </a:solidFill>
                <a:latin typeface="DM Sans"/>
                <a:ea typeface="DM Sans"/>
                <a:cs typeface="DM Sans"/>
                <a:sym typeface="DM Sans"/>
              </a:rPr>
              <a:t>&gt;&gt;Aspectos a incluir en el entregable: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El tablero debe contener un formato uniforme, implementando los pilares del storytelling: estructura, formato y diseño.</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&gt;&gt;A tener en cuenta:</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Todas las modificaciones y/o agregaciones aplicadas en el proyecto deben ser agregadas la documentación final.</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latin typeface="DM Sans"/>
                <a:ea typeface="DM Sans"/>
                <a:cs typeface="DM Sans"/>
                <a:sym typeface="DM Sans"/>
              </a:rPr>
              <a:t>&gt;&gt;Ejemplo: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1"/>
              </a:buClr>
              <a:buSzPts val="1200"/>
              <a:buFont typeface="DM Sans"/>
              <a:buAutoNum type="arabicPeriod"/>
            </a:pPr>
            <a:r>
              <a:t/>
            </a:r>
            <a:endParaRPr b="1" sz="1200">
              <a:solidFill>
                <a:schemeClr val="dk1"/>
              </a:solidFill>
              <a:latin typeface="DM Sans"/>
              <a:ea typeface="DM Sans"/>
              <a:cs typeface="DM Sans"/>
              <a:sym typeface="DM Sans"/>
            </a:endParaRPr>
          </a:p>
        </p:txBody>
      </p:sp>
      <p:sp>
        <p:nvSpPr>
          <p:cNvPr id="768" name="Google Shape;768;p133"/>
          <p:cNvSpPr/>
          <p:nvPr/>
        </p:nvSpPr>
        <p:spPr>
          <a:xfrm>
            <a:off x="1597708" y="4119154"/>
            <a:ext cx="2817600" cy="444000"/>
          </a:xfrm>
          <a:prstGeom prst="roundRect">
            <a:avLst>
              <a:gd fmla="val 16667" name="adj"/>
            </a:avLst>
          </a:prstGeom>
          <a:noFill/>
          <a:ln cap="flat" cmpd="sng" w="25400">
            <a:solidFill>
              <a:srgbClr val="EEFF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769" name="Google Shape;769;p133"/>
          <p:cNvPicPr preferRelativeResize="0"/>
          <p:nvPr/>
        </p:nvPicPr>
        <p:blipFill rotWithShape="1">
          <a:blip r:embed="rId5">
            <a:alphaModFix/>
          </a:blip>
          <a:srcRect b="0" l="0" r="0" t="0"/>
          <a:stretch/>
        </p:blipFill>
        <p:spPr>
          <a:xfrm>
            <a:off x="1597732" y="4185065"/>
            <a:ext cx="2817536" cy="31217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4"/>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Visualizaciones y filtros</a:t>
            </a:r>
            <a:endParaRPr b="1" i="0" sz="4000" u="none" cap="none" strike="noStrike">
              <a:solidFill>
                <a:schemeClr val="dk1"/>
              </a:solidFill>
              <a:latin typeface="DM Sans"/>
              <a:ea typeface="DM Sans"/>
              <a:cs typeface="DM Sans"/>
              <a:sym typeface="DM Sans"/>
            </a:endParaRPr>
          </a:p>
        </p:txBody>
      </p:sp>
      <p:pic>
        <p:nvPicPr>
          <p:cNvPr id="775" name="Google Shape;775;p13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76" name="Google Shape;776;p13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77" name="Google Shape;777;p13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12</a:t>
            </a:r>
            <a:endParaRPr b="0" i="0" sz="1500" u="none" cap="none" strike="noStrike">
              <a:solidFill>
                <a:srgbClr val="000000"/>
              </a:solidFill>
              <a:latin typeface="DM Sans Medium"/>
              <a:ea typeface="DM Sans Medium"/>
              <a:cs typeface="DM Sans Medium"/>
              <a:sym typeface="DM Sans Medium"/>
            </a:endParaRPr>
          </a:p>
        </p:txBody>
      </p:sp>
      <p:grpSp>
        <p:nvGrpSpPr>
          <p:cNvPr id="778" name="Google Shape;778;p134"/>
          <p:cNvGrpSpPr/>
          <p:nvPr/>
        </p:nvGrpSpPr>
        <p:grpSpPr>
          <a:xfrm>
            <a:off x="8089705" y="266053"/>
            <a:ext cx="702103" cy="660429"/>
            <a:chOff x="3137108" y="2467173"/>
            <a:chExt cx="738900" cy="738900"/>
          </a:xfrm>
        </p:grpSpPr>
        <p:sp>
          <p:nvSpPr>
            <p:cNvPr id="779" name="Google Shape;779;p13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0" name="Google Shape;780;p134"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81" name="Google Shape;781;p134"/>
          <p:cNvSpPr txBox="1"/>
          <p:nvPr/>
        </p:nvSpPr>
        <p:spPr>
          <a:xfrm>
            <a:off x="457200" y="21047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782" name="Google Shape;782;p134"/>
          <p:cNvPicPr preferRelativeResize="0"/>
          <p:nvPr/>
        </p:nvPicPr>
        <p:blipFill rotWithShape="1">
          <a:blip r:embed="rId5">
            <a:alphaModFix/>
          </a:blip>
          <a:srcRect b="0" l="0" r="0" t="0"/>
          <a:stretch/>
        </p:blipFill>
        <p:spPr>
          <a:xfrm>
            <a:off x="1701208" y="1549010"/>
            <a:ext cx="5809977" cy="32724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5"/>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Visualizaciones y filtros</a:t>
            </a:r>
            <a:endParaRPr b="1" i="0" sz="4000" u="none" cap="none" strike="noStrike">
              <a:solidFill>
                <a:schemeClr val="dk1"/>
              </a:solidFill>
              <a:latin typeface="DM Sans"/>
              <a:ea typeface="DM Sans"/>
              <a:cs typeface="DM Sans"/>
              <a:sym typeface="DM Sans"/>
            </a:endParaRPr>
          </a:p>
        </p:txBody>
      </p:sp>
      <p:pic>
        <p:nvPicPr>
          <p:cNvPr id="788" name="Google Shape;788;p13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89" name="Google Shape;789;p13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90" name="Google Shape;790;p13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12</a:t>
            </a:r>
            <a:endParaRPr b="0" i="0" sz="1500" u="none" cap="none" strike="noStrike">
              <a:solidFill>
                <a:srgbClr val="000000"/>
              </a:solidFill>
              <a:latin typeface="DM Sans Medium"/>
              <a:ea typeface="DM Sans Medium"/>
              <a:cs typeface="DM Sans Medium"/>
              <a:sym typeface="DM Sans Medium"/>
            </a:endParaRPr>
          </a:p>
        </p:txBody>
      </p:sp>
      <p:grpSp>
        <p:nvGrpSpPr>
          <p:cNvPr id="791" name="Google Shape;791;p135"/>
          <p:cNvGrpSpPr/>
          <p:nvPr/>
        </p:nvGrpSpPr>
        <p:grpSpPr>
          <a:xfrm>
            <a:off x="8089705" y="266053"/>
            <a:ext cx="702103" cy="660429"/>
            <a:chOff x="3137108" y="2467173"/>
            <a:chExt cx="738900" cy="738900"/>
          </a:xfrm>
        </p:grpSpPr>
        <p:sp>
          <p:nvSpPr>
            <p:cNvPr id="792" name="Google Shape;792;p13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3" name="Google Shape;793;p135"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794" name="Google Shape;794;p135"/>
          <p:cNvSpPr txBox="1"/>
          <p:nvPr/>
        </p:nvSpPr>
        <p:spPr>
          <a:xfrm>
            <a:off x="457200" y="2104700"/>
            <a:ext cx="837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s-419" sz="1200">
                <a:solidFill>
                  <a:srgbClr val="4D5156"/>
                </a:solidFill>
                <a:latin typeface="DM Sans"/>
                <a:ea typeface="DM Sans"/>
                <a:cs typeface="DM Sans"/>
                <a:sym typeface="DM Sans"/>
              </a:rPr>
            </a:br>
            <a:r>
              <a:rPr b="1" lang="es-419" sz="1200">
                <a:solidFill>
                  <a:schemeClr val="dk1"/>
                </a:solidFill>
                <a:latin typeface="DM Sans"/>
                <a:ea typeface="DM Sans"/>
                <a:cs typeface="DM Sans"/>
                <a:sym typeface="DM Sans"/>
              </a:rPr>
              <a:t>&gt;&gt;</a:t>
            </a: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Ejemplos: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p:txBody>
      </p:sp>
      <p:pic>
        <p:nvPicPr>
          <p:cNvPr id="795" name="Google Shape;795;p135"/>
          <p:cNvPicPr preferRelativeResize="0"/>
          <p:nvPr/>
        </p:nvPicPr>
        <p:blipFill rotWithShape="1">
          <a:blip r:embed="rId5">
            <a:alphaModFix/>
          </a:blip>
          <a:srcRect b="0" l="0" r="0" t="0"/>
          <a:stretch/>
        </p:blipFill>
        <p:spPr>
          <a:xfrm>
            <a:off x="1676243" y="1779564"/>
            <a:ext cx="5791512" cy="3272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6"/>
          <p:cNvSpPr txBox="1"/>
          <p:nvPr/>
        </p:nvSpPr>
        <p:spPr>
          <a:xfrm>
            <a:off x="541575" y="7035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Extra</a:t>
            </a:r>
            <a:endParaRPr b="1" sz="4000">
              <a:solidFill>
                <a:schemeClr val="dk1"/>
              </a:solidFill>
              <a:latin typeface="DM Sans"/>
              <a:ea typeface="DM Sans"/>
              <a:cs typeface="DM Sans"/>
              <a:sym typeface="DM Sans"/>
            </a:endParaRPr>
          </a:p>
        </p:txBody>
      </p:sp>
      <p:grpSp>
        <p:nvGrpSpPr>
          <p:cNvPr id="801" name="Google Shape;801;p136"/>
          <p:cNvGrpSpPr/>
          <p:nvPr/>
        </p:nvGrpSpPr>
        <p:grpSpPr>
          <a:xfrm>
            <a:off x="7978551" y="153998"/>
            <a:ext cx="738900" cy="738900"/>
            <a:chOff x="473351" y="619523"/>
            <a:chExt cx="738900" cy="738900"/>
          </a:xfrm>
        </p:grpSpPr>
        <p:sp>
          <p:nvSpPr>
            <p:cNvPr id="802" name="Google Shape;802;p13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 name="Google Shape;803;p136"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04" name="Google Shape;804;p136"/>
          <p:cNvSpPr txBox="1"/>
          <p:nvPr/>
        </p:nvSpPr>
        <p:spPr>
          <a:xfrm>
            <a:off x="691625" y="1777100"/>
            <a:ext cx="7287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latin typeface="DM Sans"/>
                <a:ea typeface="DM Sans"/>
                <a:cs typeface="DM Sans"/>
                <a:sym typeface="DM Sans"/>
              </a:rPr>
              <a:t>A continuación encontrarás otra serie de actividades para seguir practicando. Todo lo que conseguirás en este documento ha sido pensado para que puedas ejercitar sobre los </a:t>
            </a:r>
            <a:r>
              <a:rPr b="1" lang="es-419" sz="2200">
                <a:latin typeface="DM Sans"/>
                <a:ea typeface="DM Sans"/>
                <a:cs typeface="DM Sans"/>
                <a:sym typeface="DM Sans"/>
              </a:rPr>
              <a:t>contenidos trabajados a lo largo de la cursada. </a:t>
            </a:r>
            <a:endParaRPr sz="2200">
              <a:latin typeface="DM Sans"/>
              <a:ea typeface="DM Sans"/>
              <a:cs typeface="DM Sans"/>
              <a:sym typeface="DM Sans"/>
            </a:endParaRPr>
          </a:p>
          <a:p>
            <a:pPr indent="0" lvl="0" marL="0" rtl="0" algn="l">
              <a:spcBef>
                <a:spcPts val="0"/>
              </a:spcBef>
              <a:spcAft>
                <a:spcPts val="0"/>
              </a:spcAft>
              <a:buNone/>
            </a:pPr>
            <a:r>
              <a:rPr lang="es-419" sz="2200">
                <a:latin typeface="DM Sans"/>
                <a:ea typeface="DM Sans"/>
                <a:cs typeface="DM Sans"/>
                <a:sym typeface="DM Sans"/>
              </a:rPr>
              <a:t>Luego de cada consigna tienes disponible la resolución. </a:t>
            </a:r>
            <a:endParaRPr sz="220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7"/>
          <p:cNvSpPr txBox="1"/>
          <p:nvPr/>
        </p:nvSpPr>
        <p:spPr>
          <a:xfrm>
            <a:off x="475500" y="468275"/>
            <a:ext cx="816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Sobre las actividades extra</a:t>
            </a:r>
            <a:endParaRPr b="1" sz="4000">
              <a:solidFill>
                <a:schemeClr val="dk1"/>
              </a:solidFill>
              <a:latin typeface="DM Sans"/>
              <a:ea typeface="DM Sans"/>
              <a:cs typeface="DM Sans"/>
              <a:sym typeface="DM Sans"/>
            </a:endParaRPr>
          </a:p>
        </p:txBody>
      </p:sp>
      <p:sp>
        <p:nvSpPr>
          <p:cNvPr id="810" name="Google Shape;810;p137"/>
          <p:cNvSpPr txBox="1"/>
          <p:nvPr/>
        </p:nvSpPr>
        <p:spPr>
          <a:xfrm>
            <a:off x="475500" y="1584275"/>
            <a:ext cx="3834600" cy="31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Actividades:</a:t>
            </a:r>
            <a:r>
              <a:rPr lang="es-419" sz="1250">
                <a:solidFill>
                  <a:schemeClr val="dk1"/>
                </a:solidFill>
                <a:highlight>
                  <a:schemeClr val="lt1"/>
                </a:highlight>
                <a:latin typeface="DM Sans"/>
                <a:ea typeface="DM Sans"/>
                <a:cs typeface="DM Sans"/>
                <a:sym typeface="DM Sans"/>
              </a:rPr>
              <a:t> son propuestas de ejercitación práctica, basadas en problemáticas comunes de la analítica de datos. Algunas consignas son específicas, pero otras son un poco más abiertas, con la intención de familiarizarnos con el día a día de un analista de datos.</a:t>
            </a:r>
            <a:endParaRPr sz="1250">
              <a:solidFill>
                <a:schemeClr val="dk1"/>
              </a:solidFill>
              <a:highlight>
                <a:schemeClr val="lt1"/>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Scripts SQL:</a:t>
            </a:r>
            <a:r>
              <a:rPr lang="es-419" sz="1250">
                <a:solidFill>
                  <a:schemeClr val="dk1"/>
                </a:solidFill>
                <a:highlight>
                  <a:schemeClr val="lt1"/>
                </a:highlight>
                <a:latin typeface="DM Sans"/>
                <a:ea typeface="DM Sans"/>
                <a:cs typeface="DM Sans"/>
                <a:sym typeface="DM Sans"/>
              </a:rPr>
              <a:t> por cada actividad de SQL, contamos con un script de referencia, con el cual puedes comparar si lo que codificaste es similar a la funcionalidad esperada.</a:t>
            </a:r>
            <a:endParaRPr sz="1250">
              <a:solidFill>
                <a:schemeClr val="dk1"/>
              </a:solidFill>
              <a:highlight>
                <a:schemeClr val="lt1"/>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b="1" sz="12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t/>
            </a:r>
            <a:endParaRPr b="1" sz="1250">
              <a:solidFill>
                <a:schemeClr val="dk1"/>
              </a:solidFill>
              <a:highlight>
                <a:srgbClr val="EAFF6A"/>
              </a:highlight>
              <a:latin typeface="DM Sans"/>
              <a:ea typeface="DM Sans"/>
              <a:cs typeface="DM Sans"/>
              <a:sym typeface="DM Sans"/>
            </a:endParaRPr>
          </a:p>
        </p:txBody>
      </p:sp>
      <p:sp>
        <p:nvSpPr>
          <p:cNvPr id="811" name="Google Shape;811;p137"/>
          <p:cNvSpPr txBox="1"/>
          <p:nvPr/>
        </p:nvSpPr>
        <p:spPr>
          <a:xfrm>
            <a:off x="4529725" y="1584275"/>
            <a:ext cx="4215600" cy="271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Resoluciones propuestas:</a:t>
            </a:r>
            <a:r>
              <a:rPr b="1" lang="es-419" sz="1250">
                <a:solidFill>
                  <a:schemeClr val="lt1"/>
                </a:solidFill>
                <a:highlight>
                  <a:schemeClr val="lt1"/>
                </a:highlight>
                <a:latin typeface="DM Sans"/>
                <a:ea typeface="DM Sans"/>
                <a:cs typeface="DM Sans"/>
                <a:sym typeface="DM Sans"/>
              </a:rPr>
              <a:t> </a:t>
            </a:r>
            <a:r>
              <a:rPr lang="es-419" sz="1250">
                <a:solidFill>
                  <a:schemeClr val="dk1"/>
                </a:solidFill>
                <a:highlight>
                  <a:srgbClr val="FFFFFF"/>
                </a:highlight>
                <a:latin typeface="DM Sans"/>
                <a:ea typeface="DM Sans"/>
                <a:cs typeface="DM Sans"/>
                <a:sym typeface="DM Sans"/>
              </a:rPr>
              <a:t>Encontrarás resoluciones para que las compares con tus respuestas. Es propuesta porque no es perfecta, en casi ninguna rama de la programación encontrarás una solución única e infalible, ya que mucho depende del contexto. Por ende, si tu resolución presenta una funcionalidad  similar o mejor a la propuesta en el booklet, ¡felicidades, resolviste la actividad!</a:t>
            </a:r>
            <a:endParaRPr b="1" sz="12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1000"/>
              </a:spcAft>
              <a:buNone/>
            </a:pPr>
            <a:r>
              <a:rPr b="1" lang="es-419" sz="1250">
                <a:solidFill>
                  <a:schemeClr val="dk1"/>
                </a:solidFill>
                <a:highlight>
                  <a:srgbClr val="EAFF6A"/>
                </a:highlight>
                <a:latin typeface="DM Sans"/>
                <a:ea typeface="DM Sans"/>
                <a:cs typeface="DM Sans"/>
                <a:sym typeface="DM Sans"/>
              </a:rPr>
              <a:t>Power BI:</a:t>
            </a:r>
            <a:r>
              <a:rPr lang="es-419" sz="1250">
                <a:solidFill>
                  <a:schemeClr val="dk1"/>
                </a:solidFill>
                <a:highlight>
                  <a:schemeClr val="lt1"/>
                </a:highlight>
                <a:latin typeface="DM Sans"/>
                <a:ea typeface="DM Sans"/>
                <a:cs typeface="DM Sans"/>
                <a:sym typeface="DM Sans"/>
              </a:rPr>
              <a:t> por cada actividad de Power BI se adjuntará una captura de pantalla de una resolución para comparar con tu resolución.</a:t>
            </a:r>
            <a:endParaRPr sz="1250">
              <a:solidFill>
                <a:schemeClr val="dk1"/>
              </a:solidFill>
              <a:highlight>
                <a:schemeClr val="lt1"/>
              </a:highlight>
              <a:latin typeface="DM Sans"/>
              <a:ea typeface="DM Sans"/>
              <a:cs typeface="DM Sans"/>
              <a:sym typeface="DM Sans"/>
            </a:endParaRPr>
          </a:p>
        </p:txBody>
      </p:sp>
      <p:sp>
        <p:nvSpPr>
          <p:cNvPr id="812" name="Google Shape;812;p137"/>
          <p:cNvSpPr txBox="1"/>
          <p:nvPr/>
        </p:nvSpPr>
        <p:spPr>
          <a:xfrm>
            <a:off x="475500" y="1207175"/>
            <a:ext cx="8193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Podemos identificar los elementos en:</a:t>
            </a:r>
            <a:endParaRPr sz="12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93"/>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GRILLA DE PRÁCTICAS Y PRE ENTREGAS</a:t>
            </a:r>
            <a:endParaRPr b="0" i="0" sz="1400" u="none" cap="none" strike="noStrike">
              <a:solidFill>
                <a:srgbClr val="000000"/>
              </a:solidFill>
              <a:latin typeface="DM Sans"/>
              <a:ea typeface="DM Sans"/>
              <a:cs typeface="DM Sans"/>
              <a:sym typeface="DM Sans"/>
            </a:endParaRPr>
          </a:p>
        </p:txBody>
      </p:sp>
      <p:graphicFrame>
        <p:nvGraphicFramePr>
          <p:cNvPr id="329" name="Google Shape;329;p93"/>
          <p:cNvGraphicFramePr/>
          <p:nvPr/>
        </p:nvGraphicFramePr>
        <p:xfrm>
          <a:off x="351963" y="1977425"/>
          <a:ext cx="3000000" cy="3000000"/>
        </p:xfrm>
        <a:graphic>
          <a:graphicData uri="http://schemas.openxmlformats.org/drawingml/2006/table">
            <a:tbl>
              <a:tblPr>
                <a:noFill/>
                <a:tableStyleId>{D4A24172-E9D3-4222-B2F2-D459F6326BDB}</a:tableStyleId>
              </a:tblPr>
              <a:tblGrid>
                <a:gridCol w="1633650"/>
                <a:gridCol w="571125"/>
                <a:gridCol w="571125"/>
                <a:gridCol w="513250"/>
                <a:gridCol w="513250"/>
                <a:gridCol w="513250"/>
                <a:gridCol w="513250"/>
                <a:gridCol w="513250"/>
                <a:gridCol w="513250"/>
                <a:gridCol w="513250"/>
                <a:gridCol w="513250"/>
                <a:gridCol w="513250"/>
              </a:tblGrid>
              <a:tr h="594325">
                <a:tc>
                  <a:txBody>
                    <a:bodyPr/>
                    <a:lstStyle/>
                    <a:p>
                      <a:pPr indent="0" lvl="0" marL="0" marR="0" rtl="0" algn="l">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Clases</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13</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14</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15</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16</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17</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18</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19</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20</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21</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22</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23</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Actividades Workbook</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Proyecto Final</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30" name="Google Shape;330;p93"/>
          <p:cNvPicPr preferRelativeResize="0"/>
          <p:nvPr/>
        </p:nvPicPr>
        <p:blipFill rotWithShape="1">
          <a:blip r:embed="rId3">
            <a:alphaModFix/>
          </a:blip>
          <a:srcRect b="0" l="0" r="0" t="0"/>
          <a:stretch/>
        </p:blipFill>
        <p:spPr>
          <a:xfrm>
            <a:off x="3208936" y="2813010"/>
            <a:ext cx="182807" cy="182809"/>
          </a:xfrm>
          <a:prstGeom prst="rect">
            <a:avLst/>
          </a:prstGeom>
          <a:noFill/>
          <a:ln>
            <a:noFill/>
          </a:ln>
        </p:spPr>
      </p:pic>
      <p:pic>
        <p:nvPicPr>
          <p:cNvPr id="331" name="Google Shape;331;p93"/>
          <p:cNvPicPr preferRelativeResize="0"/>
          <p:nvPr/>
        </p:nvPicPr>
        <p:blipFill rotWithShape="1">
          <a:blip r:embed="rId3">
            <a:alphaModFix/>
          </a:blip>
          <a:srcRect b="0" l="0" r="0" t="0"/>
          <a:stretch/>
        </p:blipFill>
        <p:spPr>
          <a:xfrm>
            <a:off x="2204211" y="2813010"/>
            <a:ext cx="182806" cy="182809"/>
          </a:xfrm>
          <a:prstGeom prst="rect">
            <a:avLst/>
          </a:prstGeom>
          <a:noFill/>
          <a:ln>
            <a:noFill/>
          </a:ln>
        </p:spPr>
      </p:pic>
      <p:pic>
        <p:nvPicPr>
          <p:cNvPr id="332" name="Google Shape;332;p93"/>
          <p:cNvPicPr preferRelativeResize="0"/>
          <p:nvPr/>
        </p:nvPicPr>
        <p:blipFill rotWithShape="1">
          <a:blip r:embed="rId3">
            <a:alphaModFix/>
          </a:blip>
          <a:srcRect b="0" l="0" r="0" t="0"/>
          <a:stretch/>
        </p:blipFill>
        <p:spPr>
          <a:xfrm>
            <a:off x="3728361" y="2813010"/>
            <a:ext cx="182807" cy="182809"/>
          </a:xfrm>
          <a:prstGeom prst="rect">
            <a:avLst/>
          </a:prstGeom>
          <a:noFill/>
          <a:ln>
            <a:noFill/>
          </a:ln>
        </p:spPr>
      </p:pic>
      <p:grpSp>
        <p:nvGrpSpPr>
          <p:cNvPr id="333" name="Google Shape;333;p93"/>
          <p:cNvGrpSpPr/>
          <p:nvPr/>
        </p:nvGrpSpPr>
        <p:grpSpPr>
          <a:xfrm>
            <a:off x="528285" y="488943"/>
            <a:ext cx="402257" cy="389770"/>
            <a:chOff x="3137108" y="2467173"/>
            <a:chExt cx="738900" cy="738900"/>
          </a:xfrm>
        </p:grpSpPr>
        <p:sp>
          <p:nvSpPr>
            <p:cNvPr id="334" name="Google Shape;334;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5" name="Google Shape;335;p93"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pic>
        <p:nvPicPr>
          <p:cNvPr id="336" name="Google Shape;336;p93"/>
          <p:cNvPicPr preferRelativeResize="0"/>
          <p:nvPr/>
        </p:nvPicPr>
        <p:blipFill rotWithShape="1">
          <a:blip r:embed="rId3">
            <a:alphaModFix/>
          </a:blip>
          <a:srcRect b="0" l="0" r="0" t="0"/>
          <a:stretch/>
        </p:blipFill>
        <p:spPr>
          <a:xfrm>
            <a:off x="2756911" y="2813010"/>
            <a:ext cx="182807" cy="182809"/>
          </a:xfrm>
          <a:prstGeom prst="rect">
            <a:avLst/>
          </a:prstGeom>
          <a:noFill/>
          <a:ln>
            <a:noFill/>
          </a:ln>
        </p:spPr>
      </p:pic>
      <p:pic>
        <p:nvPicPr>
          <p:cNvPr id="337" name="Google Shape;337;p93" title="ícono de proyecto final"/>
          <p:cNvPicPr preferRelativeResize="0"/>
          <p:nvPr/>
        </p:nvPicPr>
        <p:blipFill rotWithShape="1">
          <a:blip r:embed="rId4">
            <a:alphaModFix/>
          </a:blip>
          <a:srcRect b="0" l="0" r="0" t="0"/>
          <a:stretch/>
        </p:blipFill>
        <p:spPr>
          <a:xfrm>
            <a:off x="4777675" y="3293713"/>
            <a:ext cx="268525" cy="268550"/>
          </a:xfrm>
          <a:prstGeom prst="rect">
            <a:avLst/>
          </a:prstGeom>
          <a:noFill/>
          <a:ln>
            <a:noFill/>
          </a:ln>
        </p:spPr>
      </p:pic>
      <p:pic>
        <p:nvPicPr>
          <p:cNvPr id="338" name="Google Shape;338;p93" title="ícono de proyecto final"/>
          <p:cNvPicPr preferRelativeResize="0"/>
          <p:nvPr/>
        </p:nvPicPr>
        <p:blipFill rotWithShape="1">
          <a:blip r:embed="rId4">
            <a:alphaModFix/>
          </a:blip>
          <a:srcRect b="0" l="0" r="0" t="0"/>
          <a:stretch/>
        </p:blipFill>
        <p:spPr>
          <a:xfrm>
            <a:off x="7380200" y="3293713"/>
            <a:ext cx="268525" cy="268550"/>
          </a:xfrm>
          <a:prstGeom prst="rect">
            <a:avLst/>
          </a:prstGeom>
          <a:noFill/>
          <a:ln>
            <a:noFill/>
          </a:ln>
        </p:spPr>
      </p:pic>
      <p:sp>
        <p:nvSpPr>
          <p:cNvPr id="339" name="Google Shape;339;p93"/>
          <p:cNvSpPr/>
          <p:nvPr/>
        </p:nvSpPr>
        <p:spPr>
          <a:xfrm>
            <a:off x="7313301" y="3212450"/>
            <a:ext cx="402300" cy="4311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3"/>
          <p:cNvSpPr txBox="1"/>
          <p:nvPr/>
        </p:nvSpPr>
        <p:spPr>
          <a:xfrm>
            <a:off x="7233863" y="3817175"/>
            <a:ext cx="8991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rgbClr val="000000"/>
                </a:solidFill>
                <a:highlight>
                  <a:srgbClr val="EAFF6A"/>
                </a:highlight>
                <a:latin typeface="Helvetica Neue"/>
                <a:ea typeface="Helvetica Neue"/>
                <a:cs typeface="Helvetica Neue"/>
                <a:sym typeface="Helvetica Neue"/>
              </a:rPr>
              <a:t>Proyecto Final</a:t>
            </a:r>
            <a:endParaRPr b="0" i="0" sz="1300" u="none" cap="none" strike="noStrike">
              <a:solidFill>
                <a:srgbClr val="000000"/>
              </a:solidFill>
              <a:highlight>
                <a:srgbClr val="EAFF6A"/>
              </a:highlight>
              <a:latin typeface="Helvetica Neue"/>
              <a:ea typeface="Helvetica Neue"/>
              <a:cs typeface="Helvetica Neue"/>
              <a:sym typeface="Helvetica Neue"/>
            </a:endParaRPr>
          </a:p>
        </p:txBody>
      </p:sp>
      <p:pic>
        <p:nvPicPr>
          <p:cNvPr id="341" name="Google Shape;341;p93"/>
          <p:cNvPicPr preferRelativeResize="0"/>
          <p:nvPr/>
        </p:nvPicPr>
        <p:blipFill rotWithShape="1">
          <a:blip r:embed="rId3">
            <a:alphaModFix/>
          </a:blip>
          <a:srcRect b="0" l="0" r="0" t="0"/>
          <a:stretch/>
        </p:blipFill>
        <p:spPr>
          <a:xfrm>
            <a:off x="4330911" y="2813010"/>
            <a:ext cx="182807" cy="18280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8"/>
          <p:cNvSpPr txBox="1"/>
          <p:nvPr/>
        </p:nvSpPr>
        <p:spPr>
          <a:xfrm>
            <a:off x="1973700" y="298150"/>
            <a:ext cx="5196600" cy="5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000">
                <a:latin typeface="DM Sans"/>
                <a:ea typeface="DM Sans"/>
                <a:cs typeface="DM Sans"/>
                <a:sym typeface="DM Sans"/>
              </a:rPr>
              <a:t>¡EMPECEMOS!..🚀</a:t>
            </a:r>
            <a:endParaRPr b="1" sz="2600">
              <a:latin typeface="DM Sans"/>
              <a:ea typeface="DM Sans"/>
              <a:cs typeface="DM Sans"/>
              <a:sym typeface="DM Sans"/>
            </a:endParaRPr>
          </a:p>
        </p:txBody>
      </p:sp>
      <p:pic>
        <p:nvPicPr>
          <p:cNvPr id="818" name="Google Shape;818;p138"/>
          <p:cNvPicPr preferRelativeResize="0"/>
          <p:nvPr/>
        </p:nvPicPr>
        <p:blipFill>
          <a:blip r:embed="rId3">
            <a:alphaModFix/>
          </a:blip>
          <a:stretch>
            <a:fillRect/>
          </a:stretch>
        </p:blipFill>
        <p:spPr>
          <a:xfrm>
            <a:off x="3029588" y="1230125"/>
            <a:ext cx="3084824" cy="30848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9"/>
          <p:cNvSpPr txBox="1"/>
          <p:nvPr/>
        </p:nvSpPr>
        <p:spPr>
          <a:xfrm>
            <a:off x="2486400" y="2041800"/>
            <a:ext cx="41712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1 - Data Analytics</a:t>
            </a:r>
            <a:endParaRPr b="1" sz="2000">
              <a:solidFill>
                <a:srgbClr val="EAFF6A"/>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41"/>
          <p:cNvSpPr txBox="1"/>
          <p:nvPr/>
        </p:nvSpPr>
        <p:spPr>
          <a:xfrm>
            <a:off x="4791875" y="1858244"/>
            <a:ext cx="3876300" cy="173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rgbClr val="FFFFFF"/>
                </a:highlight>
                <a:latin typeface="DM Sans"/>
                <a:ea typeface="DM Sans"/>
                <a:cs typeface="DM Sans"/>
                <a:sym typeface="DM Sans"/>
              </a:rPr>
              <a:t>Ingresa al portal de datos públicos de la República Argentina, navega por las distintas secciones y encuentra datasets en tres formatos distintos.</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FFFFFF"/>
                </a:highlight>
                <a:latin typeface="DM Sans"/>
                <a:ea typeface="DM Sans"/>
                <a:cs typeface="DM Sans"/>
                <a:sym typeface="DM Sans"/>
              </a:rPr>
              <a:t>🤔 ¿Cuáles encontraste? ¿</a:t>
            </a:r>
            <a:r>
              <a:rPr lang="es-419" sz="1350">
                <a:solidFill>
                  <a:schemeClr val="dk1"/>
                </a:solidFill>
                <a:highlight>
                  <a:srgbClr val="FFFFFF"/>
                </a:highlight>
                <a:latin typeface="DM Sans"/>
                <a:ea typeface="DM Sans"/>
                <a:cs typeface="DM Sans"/>
                <a:sym typeface="DM Sans"/>
              </a:rPr>
              <a:t>Conoces</a:t>
            </a:r>
            <a:r>
              <a:rPr lang="es-419" sz="1350">
                <a:solidFill>
                  <a:schemeClr val="dk1"/>
                </a:solidFill>
                <a:highlight>
                  <a:srgbClr val="FFFFFF"/>
                </a:highlight>
                <a:latin typeface="DM Sans"/>
                <a:ea typeface="DM Sans"/>
                <a:cs typeface="DM Sans"/>
                <a:sym typeface="DM Sans"/>
              </a:rPr>
              <a:t> datasets de otros países?</a:t>
            </a:r>
            <a:endParaRPr sz="1350">
              <a:solidFill>
                <a:schemeClr val="dk1"/>
              </a:solidFill>
              <a:highlight>
                <a:srgbClr val="FFFFFF"/>
              </a:highlight>
              <a:latin typeface="DM Sans"/>
              <a:ea typeface="DM Sans"/>
              <a:cs typeface="DM Sans"/>
              <a:sym typeface="DM Sans"/>
            </a:endParaRPr>
          </a:p>
        </p:txBody>
      </p:sp>
      <p:sp>
        <p:nvSpPr>
          <p:cNvPr id="834" name="Google Shape;834;p141"/>
          <p:cNvSpPr txBox="1"/>
          <p:nvPr/>
        </p:nvSpPr>
        <p:spPr>
          <a:xfrm>
            <a:off x="4791875" y="3750625"/>
            <a:ext cx="3876300" cy="8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1:</a:t>
            </a:r>
            <a:endParaRPr b="1" i="1" sz="1350">
              <a:solidFill>
                <a:schemeClr val="dk2"/>
              </a:solidFill>
              <a:latin typeface="DM Sans"/>
              <a:ea typeface="DM Sans"/>
              <a:cs typeface="DM Sans"/>
              <a:sym typeface="DM Sans"/>
            </a:endParaRPr>
          </a:p>
          <a:p>
            <a:pPr indent="0" lvl="0" marL="457200" rtl="0" algn="l">
              <a:lnSpc>
                <a:spcPct val="100000"/>
              </a:lnSpc>
              <a:spcBef>
                <a:spcPts val="0"/>
              </a:spcBef>
              <a:spcAft>
                <a:spcPts val="0"/>
              </a:spcAft>
              <a:buNone/>
            </a:pPr>
            <a:r>
              <a:rPr lang="es-419" sz="1350">
                <a:latin typeface="DM Sans"/>
                <a:ea typeface="DM Sans"/>
                <a:cs typeface="DM Sans"/>
                <a:sym typeface="DM Sans"/>
              </a:rPr>
              <a:t>Datos Públicos de Argentina: </a:t>
            </a:r>
            <a:r>
              <a:rPr lang="es-419" sz="1350" u="sng">
                <a:solidFill>
                  <a:srgbClr val="83AEFB"/>
                </a:solidFill>
                <a:latin typeface="DM Sans"/>
                <a:ea typeface="DM Sans"/>
                <a:cs typeface="DM Sans"/>
                <a:sym typeface="DM Sans"/>
                <a:hlinkClick r:id="rId3">
                  <a:extLst>
                    <a:ext uri="{A12FA001-AC4F-418D-AE19-62706E023703}">
                      <ahyp:hlinkClr val="tx"/>
                    </a:ext>
                  </a:extLst>
                </a:hlinkClick>
              </a:rPr>
              <a:t>https://datos.gob.ar/</a:t>
            </a:r>
            <a:endParaRPr sz="1350">
              <a:solidFill>
                <a:srgbClr val="83AEFB"/>
              </a:solidFill>
              <a:latin typeface="DM Sans"/>
              <a:ea typeface="DM Sans"/>
              <a:cs typeface="DM Sans"/>
              <a:sym typeface="DM Sans"/>
            </a:endParaRPr>
          </a:p>
        </p:txBody>
      </p:sp>
      <p:pic>
        <p:nvPicPr>
          <p:cNvPr id="835" name="Google Shape;835;p141"/>
          <p:cNvPicPr preferRelativeResize="0"/>
          <p:nvPr/>
        </p:nvPicPr>
        <p:blipFill>
          <a:blip r:embed="rId4">
            <a:alphaModFix/>
          </a:blip>
          <a:stretch>
            <a:fillRect/>
          </a:stretch>
        </p:blipFill>
        <p:spPr>
          <a:xfrm>
            <a:off x="183225" y="1780600"/>
            <a:ext cx="4200400" cy="1778225"/>
          </a:xfrm>
          <a:prstGeom prst="rect">
            <a:avLst/>
          </a:prstGeom>
          <a:noFill/>
          <a:ln>
            <a:noFill/>
          </a:ln>
          <a:effectLst>
            <a:outerShdw blurRad="57150" rotWithShape="0" algn="bl" dir="5400000" dist="66675">
              <a:srgbClr val="000000">
                <a:alpha val="50000"/>
              </a:srgbClr>
            </a:outerShdw>
          </a:effectLst>
        </p:spPr>
      </p:pic>
      <p:sp>
        <p:nvSpPr>
          <p:cNvPr id="836" name="Google Shape;836;p141"/>
          <p:cNvSpPr txBox="1"/>
          <p:nvPr/>
        </p:nvSpPr>
        <p:spPr>
          <a:xfrm>
            <a:off x="329250" y="298150"/>
            <a:ext cx="6229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FUENTES DE DATOS</a:t>
            </a:r>
            <a:endParaRPr b="1" sz="4000">
              <a:latin typeface="DM Sans"/>
              <a:ea typeface="DM Sans"/>
              <a:cs typeface="DM Sans"/>
              <a:sym typeface="DM Sans"/>
            </a:endParaRPr>
          </a:p>
        </p:txBody>
      </p:sp>
      <p:sp>
        <p:nvSpPr>
          <p:cNvPr id="837" name="Google Shape;837;p141"/>
          <p:cNvSpPr/>
          <p:nvPr/>
        </p:nvSpPr>
        <p:spPr>
          <a:xfrm>
            <a:off x="427150" y="972150"/>
            <a:ext cx="1861200" cy="380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838" name="Google Shape;838;p141"/>
          <p:cNvGrpSpPr/>
          <p:nvPr/>
        </p:nvGrpSpPr>
        <p:grpSpPr>
          <a:xfrm>
            <a:off x="4667288" y="3944125"/>
            <a:ext cx="407325" cy="558300"/>
            <a:chOff x="3959538" y="4088925"/>
            <a:chExt cx="407325" cy="558300"/>
          </a:xfrm>
        </p:grpSpPr>
        <p:sp>
          <p:nvSpPr>
            <p:cNvPr id="839" name="Google Shape;839;p14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0" name="Google Shape;840;p141"/>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grpSp>
        <p:nvGrpSpPr>
          <p:cNvPr id="841" name="Google Shape;841;p141"/>
          <p:cNvGrpSpPr/>
          <p:nvPr/>
        </p:nvGrpSpPr>
        <p:grpSpPr>
          <a:xfrm>
            <a:off x="8289540" y="146660"/>
            <a:ext cx="623188" cy="623188"/>
            <a:chOff x="5323100" y="2467173"/>
            <a:chExt cx="738900" cy="738900"/>
          </a:xfrm>
        </p:grpSpPr>
        <p:sp>
          <p:nvSpPr>
            <p:cNvPr id="842" name="Google Shape;842;p14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43" name="Google Shape;843;p14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2"/>
          <p:cNvSpPr txBox="1"/>
          <p:nvPr/>
        </p:nvSpPr>
        <p:spPr>
          <a:xfrm>
            <a:off x="5233800" y="1821000"/>
            <a:ext cx="3653100" cy="150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rgbClr val="FFFFFF"/>
                </a:highlight>
                <a:latin typeface="DM Sans"/>
                <a:ea typeface="DM Sans"/>
                <a:cs typeface="DM Sans"/>
                <a:sym typeface="DM Sans"/>
              </a:rPr>
              <a:t>Encontrar un conjunto de datos parece fácil </a:t>
            </a:r>
            <a:r>
              <a:rPr lang="es-419" sz="1350">
                <a:solidFill>
                  <a:schemeClr val="dk1"/>
                </a:solidFill>
                <a:highlight>
                  <a:schemeClr val="lt1"/>
                </a:highlight>
                <a:latin typeface="DM Sans"/>
                <a:ea typeface="DM Sans"/>
                <a:cs typeface="DM Sans"/>
                <a:sym typeface="DM Sans"/>
              </a:rPr>
              <a:t>🙄</a:t>
            </a:r>
            <a:r>
              <a:rPr lang="es-419" sz="1350">
                <a:solidFill>
                  <a:schemeClr val="dk1"/>
                </a:solidFill>
                <a:highlight>
                  <a:schemeClr val="lt1"/>
                </a:highlight>
                <a:latin typeface="DM Sans"/>
                <a:ea typeface="DM Sans"/>
                <a:cs typeface="DM Sans"/>
                <a:sym typeface="DM Sans"/>
              </a:rPr>
              <a:t>, pero</a:t>
            </a:r>
            <a:r>
              <a:rPr lang="es-419" sz="1350">
                <a:solidFill>
                  <a:schemeClr val="dk1"/>
                </a:solidFill>
                <a:highlight>
                  <a:srgbClr val="FFFFFF"/>
                </a:highlight>
                <a:latin typeface="DM Sans"/>
                <a:ea typeface="DM Sans"/>
                <a:cs typeface="DM Sans"/>
                <a:sym typeface="DM Sans"/>
              </a:rPr>
              <a:t> no lo es, pues hay muchos lugares donde buscar. </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FFFFFF"/>
                </a:highlight>
                <a:latin typeface="DM Sans"/>
                <a:ea typeface="DM Sans"/>
                <a:cs typeface="DM Sans"/>
                <a:sym typeface="DM Sans"/>
              </a:rPr>
              <a:t>Navega por la web y encuentra 3 fuentes de datos fiables. </a:t>
            </a:r>
            <a:endParaRPr sz="1350">
              <a:solidFill>
                <a:schemeClr val="dk1"/>
              </a:solidFill>
              <a:highlight>
                <a:srgbClr val="FFFFFF"/>
              </a:highlight>
              <a:latin typeface="DM Sans"/>
              <a:ea typeface="DM Sans"/>
              <a:cs typeface="DM Sans"/>
              <a:sym typeface="DM Sans"/>
            </a:endParaRPr>
          </a:p>
        </p:txBody>
      </p:sp>
      <p:pic>
        <p:nvPicPr>
          <p:cNvPr id="849" name="Google Shape;849;p142"/>
          <p:cNvPicPr preferRelativeResize="0"/>
          <p:nvPr/>
        </p:nvPicPr>
        <p:blipFill>
          <a:blip r:embed="rId3">
            <a:alphaModFix/>
          </a:blip>
          <a:stretch>
            <a:fillRect/>
          </a:stretch>
        </p:blipFill>
        <p:spPr>
          <a:xfrm>
            <a:off x="257800" y="1821000"/>
            <a:ext cx="4614275" cy="1501500"/>
          </a:xfrm>
          <a:prstGeom prst="rect">
            <a:avLst/>
          </a:prstGeom>
          <a:noFill/>
          <a:ln>
            <a:noFill/>
          </a:ln>
          <a:effectLst>
            <a:outerShdw blurRad="57150" rotWithShape="0" algn="bl" dir="3180000" dist="104775">
              <a:srgbClr val="000000">
                <a:alpha val="50000"/>
              </a:srgbClr>
            </a:outerShdw>
          </a:effectLst>
        </p:spPr>
      </p:pic>
      <p:sp>
        <p:nvSpPr>
          <p:cNvPr id="850" name="Google Shape;850;p142"/>
          <p:cNvSpPr txBox="1"/>
          <p:nvPr/>
        </p:nvSpPr>
        <p:spPr>
          <a:xfrm>
            <a:off x="257800" y="298150"/>
            <a:ext cx="61740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4000">
                <a:latin typeface="DM Sans"/>
                <a:ea typeface="DM Sans"/>
                <a:cs typeface="DM Sans"/>
                <a:sym typeface="DM Sans"/>
              </a:rPr>
              <a:t>EN BUSCA DE DATASETS</a:t>
            </a:r>
            <a:endParaRPr b="1" sz="4000">
              <a:latin typeface="DM Sans"/>
              <a:ea typeface="DM Sans"/>
              <a:cs typeface="DM Sans"/>
              <a:sym typeface="DM Sans"/>
            </a:endParaRPr>
          </a:p>
        </p:txBody>
      </p:sp>
      <p:pic>
        <p:nvPicPr>
          <p:cNvPr id="851" name="Google Shape;851;p14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852" name="Google Shape;852;p142"/>
          <p:cNvSpPr txBox="1"/>
          <p:nvPr/>
        </p:nvSpPr>
        <p:spPr>
          <a:xfrm>
            <a:off x="4479325" y="3862000"/>
            <a:ext cx="4406100" cy="10158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Clr>
                <a:schemeClr val="dk1"/>
              </a:buClr>
              <a:buSzPts val="1100"/>
              <a:buFont typeface="Arial"/>
              <a:buNone/>
            </a:pPr>
            <a:r>
              <a:rPr b="1" i="1" lang="es-419" sz="1350">
                <a:solidFill>
                  <a:schemeClr val="dk2"/>
                </a:solidFill>
                <a:latin typeface="DM Sans"/>
                <a:ea typeface="DM Sans"/>
                <a:cs typeface="DM Sans"/>
                <a:sym typeface="DM Sans"/>
              </a:rPr>
              <a:t>Notas actividad 2:</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Datos sobran, la calidad escasea. Prioriza la calidad y los sitios de renombre. Buenos datos generan resultados fiables 💪🏼</a:t>
            </a:r>
            <a:endParaRPr b="1" i="1" sz="1350">
              <a:solidFill>
                <a:schemeClr val="dk2"/>
              </a:solidFill>
              <a:latin typeface="DM Sans"/>
              <a:ea typeface="DM Sans"/>
              <a:cs typeface="DM Sans"/>
              <a:sym typeface="DM Sans"/>
            </a:endParaRPr>
          </a:p>
        </p:txBody>
      </p:sp>
      <p:grpSp>
        <p:nvGrpSpPr>
          <p:cNvPr id="853" name="Google Shape;853;p142"/>
          <p:cNvGrpSpPr/>
          <p:nvPr/>
        </p:nvGrpSpPr>
        <p:grpSpPr>
          <a:xfrm>
            <a:off x="4273563" y="3929200"/>
            <a:ext cx="407325" cy="558300"/>
            <a:chOff x="3959538" y="4088925"/>
            <a:chExt cx="407325" cy="558300"/>
          </a:xfrm>
        </p:grpSpPr>
        <p:sp>
          <p:nvSpPr>
            <p:cNvPr id="854" name="Google Shape;854;p14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5" name="Google Shape;855;p14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856" name="Google Shape;856;p142"/>
          <p:cNvSpPr/>
          <p:nvPr/>
        </p:nvSpPr>
        <p:spPr>
          <a:xfrm>
            <a:off x="427150" y="972150"/>
            <a:ext cx="1861200" cy="3804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857" name="Google Shape;857;p142"/>
          <p:cNvGrpSpPr/>
          <p:nvPr/>
        </p:nvGrpSpPr>
        <p:grpSpPr>
          <a:xfrm>
            <a:off x="8289540" y="146660"/>
            <a:ext cx="623188" cy="623188"/>
            <a:chOff x="5323100" y="2467173"/>
            <a:chExt cx="738900" cy="738900"/>
          </a:xfrm>
        </p:grpSpPr>
        <p:sp>
          <p:nvSpPr>
            <p:cNvPr id="858" name="Google Shape;858;p14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59" name="Google Shape;859;p14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3"/>
          <p:cNvSpPr txBox="1"/>
          <p:nvPr/>
        </p:nvSpPr>
        <p:spPr>
          <a:xfrm>
            <a:off x="4651438" y="1286852"/>
            <a:ext cx="4137600" cy="180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rgbClr val="FFFFFF"/>
                </a:highlight>
                <a:latin typeface="DM Sans"/>
                <a:ea typeface="DM Sans"/>
                <a:cs typeface="DM Sans"/>
                <a:sym typeface="DM Sans"/>
              </a:rPr>
              <a:t>Tener los datos no es lo mismo que tener información. Con datos solos no hacemos nada; necesitamos generar información. 🙌</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rgbClr val="FFFFFF"/>
                </a:highlight>
                <a:latin typeface="DM Sans"/>
                <a:ea typeface="DM Sans"/>
                <a:cs typeface="DM Sans"/>
                <a:sym typeface="DM Sans"/>
              </a:rPr>
              <a:t>Busca un ejemplo de datos y cómo han sido transformados en información interesante.</a:t>
            </a:r>
            <a:endParaRPr sz="1350">
              <a:solidFill>
                <a:schemeClr val="dk1"/>
              </a:solidFill>
              <a:highlight>
                <a:srgbClr val="FFFFFF"/>
              </a:highlight>
              <a:latin typeface="DM Sans"/>
              <a:ea typeface="DM Sans"/>
              <a:cs typeface="DM Sans"/>
              <a:sym typeface="DM Sans"/>
            </a:endParaRPr>
          </a:p>
        </p:txBody>
      </p:sp>
      <p:pic>
        <p:nvPicPr>
          <p:cNvPr id="865" name="Google Shape;865;p143"/>
          <p:cNvPicPr preferRelativeResize="0"/>
          <p:nvPr/>
        </p:nvPicPr>
        <p:blipFill>
          <a:blip r:embed="rId3">
            <a:alphaModFix/>
          </a:blip>
          <a:stretch>
            <a:fillRect/>
          </a:stretch>
        </p:blipFill>
        <p:spPr>
          <a:xfrm>
            <a:off x="358324" y="1520975"/>
            <a:ext cx="3914951" cy="2831275"/>
          </a:xfrm>
          <a:prstGeom prst="rect">
            <a:avLst/>
          </a:prstGeom>
          <a:noFill/>
          <a:ln>
            <a:noFill/>
          </a:ln>
          <a:effectLst>
            <a:outerShdw blurRad="57150" rotWithShape="0" algn="bl" dir="6720000" dist="114300">
              <a:srgbClr val="000000">
                <a:alpha val="50000"/>
              </a:srgbClr>
            </a:outerShdw>
          </a:effectLst>
        </p:spPr>
      </p:pic>
      <p:sp>
        <p:nvSpPr>
          <p:cNvPr id="866" name="Google Shape;866;p143"/>
          <p:cNvSpPr txBox="1"/>
          <p:nvPr/>
        </p:nvSpPr>
        <p:spPr>
          <a:xfrm>
            <a:off x="358325" y="298150"/>
            <a:ext cx="60735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4000">
                <a:latin typeface="DM Sans"/>
                <a:ea typeface="DM Sans"/>
                <a:cs typeface="DM Sans"/>
                <a:sym typeface="DM Sans"/>
              </a:rPr>
              <a:t>INFORMACIÓN Y DATOS</a:t>
            </a:r>
            <a:endParaRPr b="1" sz="4000">
              <a:latin typeface="DM Sans"/>
              <a:ea typeface="DM Sans"/>
              <a:cs typeface="DM Sans"/>
              <a:sym typeface="DM Sans"/>
            </a:endParaRPr>
          </a:p>
        </p:txBody>
      </p:sp>
      <p:pic>
        <p:nvPicPr>
          <p:cNvPr id="867" name="Google Shape;867;p143"/>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868" name="Google Shape;868;p143"/>
          <p:cNvSpPr txBox="1"/>
          <p:nvPr/>
        </p:nvSpPr>
        <p:spPr>
          <a:xfrm>
            <a:off x="4912875" y="3565575"/>
            <a:ext cx="3820500" cy="10158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3:</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 información siempre implica procesar los datos de forma tal que se obtenga conocimiento relevante.</a:t>
            </a:r>
            <a:endParaRPr b="1" i="1" sz="1350">
              <a:solidFill>
                <a:schemeClr val="dk2"/>
              </a:solidFill>
              <a:latin typeface="DM Sans"/>
              <a:ea typeface="DM Sans"/>
              <a:cs typeface="DM Sans"/>
              <a:sym typeface="DM Sans"/>
            </a:endParaRPr>
          </a:p>
        </p:txBody>
      </p:sp>
      <p:grpSp>
        <p:nvGrpSpPr>
          <p:cNvPr id="869" name="Google Shape;869;p143"/>
          <p:cNvGrpSpPr/>
          <p:nvPr/>
        </p:nvGrpSpPr>
        <p:grpSpPr>
          <a:xfrm>
            <a:off x="4707113" y="3937575"/>
            <a:ext cx="407325" cy="558300"/>
            <a:chOff x="3959538" y="4088925"/>
            <a:chExt cx="407325" cy="558300"/>
          </a:xfrm>
        </p:grpSpPr>
        <p:sp>
          <p:nvSpPr>
            <p:cNvPr id="870" name="Google Shape;870;p14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1" name="Google Shape;871;p143"/>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872" name="Google Shape;872;p143"/>
          <p:cNvSpPr/>
          <p:nvPr/>
        </p:nvSpPr>
        <p:spPr>
          <a:xfrm>
            <a:off x="457200" y="998513"/>
            <a:ext cx="1861200" cy="380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873" name="Google Shape;873;p143"/>
          <p:cNvGrpSpPr/>
          <p:nvPr/>
        </p:nvGrpSpPr>
        <p:grpSpPr>
          <a:xfrm>
            <a:off x="8289540" y="146660"/>
            <a:ext cx="623188" cy="623188"/>
            <a:chOff x="5323100" y="2467173"/>
            <a:chExt cx="738900" cy="738900"/>
          </a:xfrm>
        </p:grpSpPr>
        <p:sp>
          <p:nvSpPr>
            <p:cNvPr id="874" name="Google Shape;874;p14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75" name="Google Shape;875;p143"/>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4"/>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4" name="Shape 884"/>
        <p:cNvGrpSpPr/>
        <p:nvPr/>
      </p:nvGrpSpPr>
      <p:grpSpPr>
        <a:xfrm>
          <a:off x="0" y="0"/>
          <a:ext cx="0" cy="0"/>
          <a:chOff x="0" y="0"/>
          <a:chExt cx="0" cy="0"/>
        </a:xfrm>
      </p:grpSpPr>
      <p:sp>
        <p:nvSpPr>
          <p:cNvPr id="885" name="Google Shape;885;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6" name="Google Shape;886;p145"/>
          <p:cNvSpPr txBox="1"/>
          <p:nvPr/>
        </p:nvSpPr>
        <p:spPr>
          <a:xfrm>
            <a:off x="4872400" y="1528950"/>
            <a:ext cx="3809700" cy="2979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Conocer este tipo de información nos permitirá identificar los distintos formatos y reconocer cuál nos conviene más en cada caso. En el ejemplo de la imagen podemos ver el mismo dataset en tres formatos diferentes: CSV, XLS y JSON. Recuerda que los datos dentro de los archivos son los mismos, lo único que cambia es el formato en el cual se presentan.😊</a:t>
            </a:r>
            <a:endParaRPr sz="1350">
              <a:solidFill>
                <a:srgbClr val="FFFFFF"/>
              </a:solidFill>
              <a:latin typeface="DM Sans"/>
              <a:ea typeface="DM Sans"/>
              <a:cs typeface="DM Sans"/>
              <a:sym typeface="DM Sans"/>
            </a:endParaRPr>
          </a:p>
        </p:txBody>
      </p:sp>
      <p:pic>
        <p:nvPicPr>
          <p:cNvPr id="887" name="Google Shape;887;p145"/>
          <p:cNvPicPr preferRelativeResize="0"/>
          <p:nvPr/>
        </p:nvPicPr>
        <p:blipFill>
          <a:blip r:embed="rId3">
            <a:alphaModFix/>
          </a:blip>
          <a:stretch>
            <a:fillRect/>
          </a:stretch>
        </p:blipFill>
        <p:spPr>
          <a:xfrm>
            <a:off x="514250" y="1302823"/>
            <a:ext cx="3809701" cy="3580303"/>
          </a:xfrm>
          <a:prstGeom prst="rect">
            <a:avLst/>
          </a:prstGeom>
          <a:noFill/>
          <a:ln>
            <a:noFill/>
          </a:ln>
          <a:effectLst>
            <a:outerShdw blurRad="57150" rotWithShape="0" algn="bl" dir="7260000" dist="85725">
              <a:srgbClr val="000000">
                <a:alpha val="50000"/>
              </a:srgbClr>
            </a:outerShdw>
          </a:effectLst>
        </p:spPr>
      </p:pic>
      <p:sp>
        <p:nvSpPr>
          <p:cNvPr id="888" name="Google Shape;888;p145"/>
          <p:cNvSpPr txBox="1"/>
          <p:nvPr/>
        </p:nvSpPr>
        <p:spPr>
          <a:xfrm>
            <a:off x="514250" y="298150"/>
            <a:ext cx="59175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sz="3000">
                <a:latin typeface="DM Sans"/>
                <a:ea typeface="DM Sans"/>
                <a:cs typeface="DM Sans"/>
                <a:sym typeface="DM Sans"/>
              </a:rPr>
              <a:t>SOLUCIÓN PROPUESTA</a:t>
            </a:r>
            <a:endParaRPr b="1" i="1" sz="1500">
              <a:latin typeface="DM Sans"/>
              <a:ea typeface="DM Sans"/>
              <a:cs typeface="DM Sans"/>
              <a:sym typeface="DM Sans"/>
            </a:endParaRPr>
          </a:p>
        </p:txBody>
      </p:sp>
      <p:sp>
        <p:nvSpPr>
          <p:cNvPr id="889" name="Google Shape;889;p145"/>
          <p:cNvSpPr/>
          <p:nvPr/>
        </p:nvSpPr>
        <p:spPr>
          <a:xfrm>
            <a:off x="627500" y="856450"/>
            <a:ext cx="3583200" cy="285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Fuentes de datos</a:t>
            </a:r>
            <a:endParaRPr b="1">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93" name="Shape 893"/>
        <p:cNvGrpSpPr/>
        <p:nvPr/>
      </p:nvGrpSpPr>
      <p:grpSpPr>
        <a:xfrm>
          <a:off x="0" y="0"/>
          <a:ext cx="0" cy="0"/>
          <a:chOff x="0" y="0"/>
          <a:chExt cx="0" cy="0"/>
        </a:xfrm>
      </p:grpSpPr>
      <p:sp>
        <p:nvSpPr>
          <p:cNvPr id="894" name="Google Shape;894;p14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pic>
        <p:nvPicPr>
          <p:cNvPr id="895" name="Google Shape;895;p146"/>
          <p:cNvPicPr preferRelativeResize="0"/>
          <p:nvPr/>
        </p:nvPicPr>
        <p:blipFill>
          <a:blip r:embed="rId3">
            <a:alphaModFix/>
          </a:blip>
          <a:stretch>
            <a:fillRect/>
          </a:stretch>
        </p:blipFill>
        <p:spPr>
          <a:xfrm>
            <a:off x="673650" y="1393800"/>
            <a:ext cx="4254226" cy="2192950"/>
          </a:xfrm>
          <a:prstGeom prst="rect">
            <a:avLst/>
          </a:prstGeom>
          <a:noFill/>
          <a:ln>
            <a:noFill/>
          </a:ln>
          <a:effectLst>
            <a:outerShdw blurRad="57150" rotWithShape="0" algn="bl" dir="7740000" dist="85725">
              <a:srgbClr val="000000">
                <a:alpha val="50000"/>
              </a:srgbClr>
            </a:outerShdw>
          </a:effectLst>
        </p:spPr>
      </p:pic>
      <p:pic>
        <p:nvPicPr>
          <p:cNvPr id="896" name="Google Shape;896;p146"/>
          <p:cNvPicPr preferRelativeResize="0"/>
          <p:nvPr/>
        </p:nvPicPr>
        <p:blipFill>
          <a:blip r:embed="rId4">
            <a:alphaModFix/>
          </a:blip>
          <a:stretch>
            <a:fillRect/>
          </a:stretch>
        </p:blipFill>
        <p:spPr>
          <a:xfrm>
            <a:off x="270975" y="3148187"/>
            <a:ext cx="4540125" cy="1835863"/>
          </a:xfrm>
          <a:prstGeom prst="rect">
            <a:avLst/>
          </a:prstGeom>
          <a:noFill/>
          <a:ln>
            <a:noFill/>
          </a:ln>
          <a:effectLst>
            <a:outerShdw blurRad="57150" rotWithShape="0" algn="bl" dir="7920000" dist="95250">
              <a:srgbClr val="000000">
                <a:alpha val="50000"/>
              </a:srgbClr>
            </a:outerShdw>
          </a:effectLst>
        </p:spPr>
      </p:pic>
      <p:sp>
        <p:nvSpPr>
          <p:cNvPr id="897" name="Google Shape;897;p146"/>
          <p:cNvSpPr txBox="1"/>
          <p:nvPr/>
        </p:nvSpPr>
        <p:spPr>
          <a:xfrm>
            <a:off x="5118925" y="1666888"/>
            <a:ext cx="3793800" cy="25131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A la hora de buscar datos para tu proyecto final, no escatimes ni en tiempo ni en calidad. Sitios de renombre como </a:t>
            </a:r>
            <a:r>
              <a:rPr lang="es-419" sz="1350" u="sng">
                <a:solidFill>
                  <a:schemeClr val="dk1"/>
                </a:solidFill>
                <a:latin typeface="DM Sans"/>
                <a:ea typeface="DM Sans"/>
                <a:cs typeface="DM Sans"/>
                <a:sym typeface="DM Sans"/>
                <a:hlinkClick r:id="rId5">
                  <a:extLst>
                    <a:ext uri="{A12FA001-AC4F-418D-AE19-62706E023703}">
                      <ahyp:hlinkClr val="tx"/>
                    </a:ext>
                  </a:extLst>
                </a:hlinkClick>
              </a:rPr>
              <a:t>Google Dataset Search</a:t>
            </a:r>
            <a:r>
              <a:rPr lang="es-419" sz="1350">
                <a:solidFill>
                  <a:schemeClr val="dk1"/>
                </a:solidFill>
                <a:latin typeface="DM Sans"/>
                <a:ea typeface="DM Sans"/>
                <a:cs typeface="DM Sans"/>
                <a:sym typeface="DM Sans"/>
              </a:rPr>
              <a:t>, </a:t>
            </a:r>
            <a:r>
              <a:rPr lang="es-419" sz="1350" u="sng">
                <a:solidFill>
                  <a:schemeClr val="dk1"/>
                </a:solidFill>
                <a:latin typeface="DM Sans"/>
                <a:ea typeface="DM Sans"/>
                <a:cs typeface="DM Sans"/>
                <a:sym typeface="DM Sans"/>
                <a:hlinkClick r:id="rId6">
                  <a:extLst>
                    <a:ext uri="{A12FA001-AC4F-418D-AE19-62706E023703}">
                      <ahyp:hlinkClr val="tx"/>
                    </a:ext>
                  </a:extLst>
                </a:hlinkClick>
              </a:rPr>
              <a:t>Kaggle</a:t>
            </a:r>
            <a:r>
              <a:rPr lang="es-419" sz="1350">
                <a:solidFill>
                  <a:schemeClr val="dk1"/>
                </a:solidFill>
                <a:latin typeface="DM Sans"/>
                <a:ea typeface="DM Sans"/>
                <a:cs typeface="DM Sans"/>
                <a:sym typeface="DM Sans"/>
              </a:rPr>
              <a:t> o la </a:t>
            </a:r>
            <a:r>
              <a:rPr lang="es-419" sz="1350" u="sng">
                <a:solidFill>
                  <a:schemeClr val="dk1"/>
                </a:solidFill>
                <a:latin typeface="DM Sans"/>
                <a:ea typeface="DM Sans"/>
                <a:cs typeface="DM Sans"/>
                <a:sym typeface="DM Sans"/>
                <a:hlinkClick r:id="rId7">
                  <a:extLst>
                    <a:ext uri="{A12FA001-AC4F-418D-AE19-62706E023703}">
                      <ahyp:hlinkClr val="tx"/>
                    </a:ext>
                  </a:extLst>
                </a:hlinkClick>
              </a:rPr>
              <a:t>OMS</a:t>
            </a:r>
            <a:r>
              <a:rPr lang="es-419" sz="1350">
                <a:solidFill>
                  <a:schemeClr val="dk1"/>
                </a:solidFill>
                <a:latin typeface="DM Sans"/>
                <a:ea typeface="DM Sans"/>
                <a:cs typeface="DM Sans"/>
                <a:sym typeface="DM Sans"/>
              </a:rPr>
              <a:t> brindan datos fiables y de gran reusabilidad. Además, muchos países tienen sitios propios con fuentes de datos públicas ( por ejemplo 👉 </a:t>
            </a:r>
            <a:r>
              <a:rPr lang="es-419" sz="1350" u="sng">
                <a:solidFill>
                  <a:schemeClr val="hlink"/>
                </a:solidFill>
                <a:latin typeface="DM Sans"/>
                <a:ea typeface="DM Sans"/>
                <a:cs typeface="DM Sans"/>
                <a:sym typeface="DM Sans"/>
                <a:hlinkClick r:id="rId8"/>
              </a:rPr>
              <a:t>Perú</a:t>
            </a:r>
            <a:r>
              <a:rPr lang="es-419" sz="1350">
                <a:solidFill>
                  <a:schemeClr val="dk1"/>
                </a:solidFill>
                <a:latin typeface="DM Sans"/>
                <a:ea typeface="DM Sans"/>
                <a:cs typeface="DM Sans"/>
                <a:sym typeface="DM Sans"/>
              </a:rPr>
              <a:t> y </a:t>
            </a:r>
            <a:r>
              <a:rPr lang="es-419" sz="1350" u="sng">
                <a:solidFill>
                  <a:schemeClr val="hlink"/>
                </a:solidFill>
                <a:latin typeface="DM Sans"/>
                <a:ea typeface="DM Sans"/>
                <a:cs typeface="DM Sans"/>
                <a:sym typeface="DM Sans"/>
                <a:hlinkClick r:id="rId9"/>
              </a:rPr>
              <a:t>Reino unido</a:t>
            </a:r>
            <a:r>
              <a:rPr lang="es-419" sz="1350">
                <a:solidFill>
                  <a:schemeClr val="dk1"/>
                </a:solidFill>
                <a:latin typeface="DM Sans"/>
                <a:ea typeface="DM Sans"/>
                <a:cs typeface="DM Sans"/>
                <a:sym typeface="DM Sans"/>
              </a:rPr>
              <a:t>). </a:t>
            </a:r>
            <a:endParaRPr sz="1350">
              <a:solidFill>
                <a:srgbClr val="4DD0E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rgbClr val="FFFFFF"/>
              </a:solidFill>
              <a:latin typeface="DM Sans"/>
              <a:ea typeface="DM Sans"/>
              <a:cs typeface="DM Sans"/>
              <a:sym typeface="DM Sans"/>
            </a:endParaRPr>
          </a:p>
        </p:txBody>
      </p:sp>
      <p:pic>
        <p:nvPicPr>
          <p:cNvPr id="898" name="Google Shape;898;p146"/>
          <p:cNvPicPr preferRelativeResize="0"/>
          <p:nvPr/>
        </p:nvPicPr>
        <p:blipFill>
          <a:blip r:embed="rId10">
            <a:alphaModFix/>
          </a:blip>
          <a:stretch>
            <a:fillRect/>
          </a:stretch>
        </p:blipFill>
        <p:spPr>
          <a:xfrm>
            <a:off x="1899725" y="1158825"/>
            <a:ext cx="1716475" cy="499266"/>
          </a:xfrm>
          <a:prstGeom prst="rect">
            <a:avLst/>
          </a:prstGeom>
          <a:noFill/>
          <a:ln>
            <a:noFill/>
          </a:ln>
          <a:effectLst>
            <a:outerShdw blurRad="57150" rotWithShape="0" algn="bl" dir="7860000" dist="114300">
              <a:srgbClr val="000000">
                <a:alpha val="50000"/>
              </a:srgbClr>
            </a:outerShdw>
          </a:effectLst>
        </p:spPr>
      </p:pic>
      <p:sp>
        <p:nvSpPr>
          <p:cNvPr id="899" name="Google Shape;899;p146"/>
          <p:cNvSpPr txBox="1"/>
          <p:nvPr/>
        </p:nvSpPr>
        <p:spPr>
          <a:xfrm>
            <a:off x="673650" y="298150"/>
            <a:ext cx="65610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SOLUCIÓN PROPUESTA</a:t>
            </a:r>
            <a:endParaRPr b="1" sz="4000">
              <a:latin typeface="DM Sans"/>
              <a:ea typeface="DM Sans"/>
              <a:cs typeface="DM Sans"/>
              <a:sym typeface="DM Sans"/>
            </a:endParaRPr>
          </a:p>
        </p:txBody>
      </p:sp>
      <p:sp>
        <p:nvSpPr>
          <p:cNvPr id="900" name="Google Shape;900;p146"/>
          <p:cNvSpPr/>
          <p:nvPr/>
        </p:nvSpPr>
        <p:spPr>
          <a:xfrm>
            <a:off x="800825" y="932650"/>
            <a:ext cx="4177500" cy="302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11">
                  <a:extLst>
                    <a:ext uri="{A12FA001-AC4F-418D-AE19-62706E023703}">
                      <ahyp:hlinkClr val="tx"/>
                    </a:ext>
                  </a:extLst>
                </a:hlinkClick>
              </a:rPr>
              <a:t>En busca de Datasets</a:t>
            </a:r>
            <a:endParaRPr b="1">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4" name="Shape 904"/>
        <p:cNvGrpSpPr/>
        <p:nvPr/>
      </p:nvGrpSpPr>
      <p:grpSpPr>
        <a:xfrm>
          <a:off x="0" y="0"/>
          <a:ext cx="0" cy="0"/>
          <a:chOff x="0" y="0"/>
          <a:chExt cx="0" cy="0"/>
        </a:xfrm>
      </p:grpSpPr>
      <p:pic>
        <p:nvPicPr>
          <p:cNvPr id="905" name="Google Shape;905;p147"/>
          <p:cNvPicPr preferRelativeResize="0"/>
          <p:nvPr/>
        </p:nvPicPr>
        <p:blipFill rotWithShape="1">
          <a:blip r:embed="rId3">
            <a:alphaModFix/>
          </a:blip>
          <a:srcRect b="0" l="0" r="28962" t="0"/>
          <a:stretch/>
        </p:blipFill>
        <p:spPr>
          <a:xfrm>
            <a:off x="314325" y="1504225"/>
            <a:ext cx="4527498" cy="3469475"/>
          </a:xfrm>
          <a:prstGeom prst="rect">
            <a:avLst/>
          </a:prstGeom>
          <a:noFill/>
          <a:ln>
            <a:noFill/>
          </a:ln>
          <a:effectLst>
            <a:outerShdw blurRad="57150" rotWithShape="0" algn="bl" dir="8040000" dist="57150">
              <a:srgbClr val="000000">
                <a:alpha val="50000"/>
              </a:srgbClr>
            </a:outerShdw>
          </a:effectLst>
        </p:spPr>
      </p:pic>
      <p:sp>
        <p:nvSpPr>
          <p:cNvPr id="906" name="Google Shape;906;p147"/>
          <p:cNvSpPr txBox="1"/>
          <p:nvPr/>
        </p:nvSpPr>
        <p:spPr>
          <a:xfrm>
            <a:off x="5578150" y="1696899"/>
            <a:ext cx="3227400" cy="27750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Por cada persona infectada con COVID-19 se ingresa un registro en una base de datos. Miles de registros son procesados y generan información valiosa sobre, por ejemplo, qué variante prevalece en determinada zona geográfica y permite a los científicos mejorar las vacunas. </a:t>
            </a:r>
            <a:endParaRPr sz="1350">
              <a:solidFill>
                <a:schemeClr val="dk1"/>
              </a:solidFill>
              <a:latin typeface="DM Sans"/>
              <a:ea typeface="DM Sans"/>
              <a:cs typeface="DM Sans"/>
              <a:sym typeface="DM Sans"/>
            </a:endParaRPr>
          </a:p>
        </p:txBody>
      </p:sp>
      <p:pic>
        <p:nvPicPr>
          <p:cNvPr id="907" name="Google Shape;907;p147"/>
          <p:cNvPicPr preferRelativeResize="0"/>
          <p:nvPr/>
        </p:nvPicPr>
        <p:blipFill rotWithShape="1">
          <a:blip r:embed="rId4">
            <a:alphaModFix/>
          </a:blip>
          <a:srcRect b="23259" l="0" r="32106" t="0"/>
          <a:stretch/>
        </p:blipFill>
        <p:spPr>
          <a:xfrm>
            <a:off x="1805625" y="1375900"/>
            <a:ext cx="3563499" cy="1519775"/>
          </a:xfrm>
          <a:prstGeom prst="rect">
            <a:avLst/>
          </a:prstGeom>
          <a:noFill/>
          <a:ln>
            <a:noFill/>
          </a:ln>
          <a:effectLst>
            <a:outerShdw blurRad="57150" rotWithShape="0" algn="bl" dir="8040000" dist="57150">
              <a:srgbClr val="000000">
                <a:alpha val="50000"/>
              </a:srgbClr>
            </a:outerShdw>
          </a:effectLst>
        </p:spPr>
      </p:pic>
      <p:sp>
        <p:nvSpPr>
          <p:cNvPr id="908" name="Google Shape;908;p147"/>
          <p:cNvSpPr txBox="1"/>
          <p:nvPr/>
        </p:nvSpPr>
        <p:spPr>
          <a:xfrm>
            <a:off x="314325" y="298150"/>
            <a:ext cx="61173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sz="3000">
                <a:latin typeface="DM Sans"/>
                <a:ea typeface="DM Sans"/>
                <a:cs typeface="DM Sans"/>
                <a:sym typeface="DM Sans"/>
              </a:rPr>
              <a:t>SOLUCIÓN PROPUESTA</a:t>
            </a:r>
            <a:endParaRPr b="1" i="1" sz="1500">
              <a:latin typeface="DM Sans"/>
              <a:ea typeface="DM Sans"/>
              <a:cs typeface="DM Sans"/>
              <a:sym typeface="DM Sans"/>
            </a:endParaRPr>
          </a:p>
        </p:txBody>
      </p:sp>
      <p:sp>
        <p:nvSpPr>
          <p:cNvPr id="909" name="Google Shape;909;p147"/>
          <p:cNvSpPr/>
          <p:nvPr/>
        </p:nvSpPr>
        <p:spPr>
          <a:xfrm>
            <a:off x="429850" y="856450"/>
            <a:ext cx="4229100" cy="285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Información y datos</a:t>
            </a:r>
            <a:endParaRPr b="1">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#Codertraining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48"/>
          <p:cNvSpPr txBox="1"/>
          <p:nvPr/>
        </p:nvSpPr>
        <p:spPr>
          <a:xfrm>
            <a:off x="2486400" y="2041800"/>
            <a:ext cx="41712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2 - Bases de datos</a:t>
            </a:r>
            <a:endParaRPr b="1" sz="2000">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9"/>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0"/>
          <p:cNvSpPr txBox="1"/>
          <p:nvPr/>
        </p:nvSpPr>
        <p:spPr>
          <a:xfrm>
            <a:off x="4692625" y="1813350"/>
            <a:ext cx="4220400" cy="151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Si bien Microsoft SQL es el software más conocido para manejo de bases de datos, hay muchos otros. Busca en la web qué otras herramientas permiten administrar bases de datos</a:t>
            </a:r>
            <a:r>
              <a:rPr lang="es-419" sz="1500">
                <a:solidFill>
                  <a:schemeClr val="dk1"/>
                </a:solidFill>
                <a:highlight>
                  <a:srgbClr val="FFFFFF"/>
                </a:highlight>
                <a:latin typeface="DM Sans"/>
                <a:ea typeface="DM Sans"/>
                <a:cs typeface="DM Sans"/>
                <a:sym typeface="DM Sans"/>
              </a:rPr>
              <a:t>.</a:t>
            </a:r>
            <a:endParaRPr sz="2000">
              <a:solidFill>
                <a:schemeClr val="dk1"/>
              </a:solidFill>
              <a:highlight>
                <a:srgbClr val="FFFFFF"/>
              </a:highlight>
              <a:latin typeface="DM Sans"/>
              <a:ea typeface="DM Sans"/>
              <a:cs typeface="DM Sans"/>
              <a:sym typeface="DM Sans"/>
            </a:endParaRPr>
          </a:p>
        </p:txBody>
      </p:sp>
      <p:pic>
        <p:nvPicPr>
          <p:cNvPr id="925" name="Google Shape;925;p150"/>
          <p:cNvPicPr preferRelativeResize="0"/>
          <p:nvPr/>
        </p:nvPicPr>
        <p:blipFill>
          <a:blip r:embed="rId3">
            <a:alphaModFix/>
          </a:blip>
          <a:stretch>
            <a:fillRect/>
          </a:stretch>
        </p:blipFill>
        <p:spPr>
          <a:xfrm>
            <a:off x="339925" y="1519813"/>
            <a:ext cx="4065458" cy="2103875"/>
          </a:xfrm>
          <a:prstGeom prst="rect">
            <a:avLst/>
          </a:prstGeom>
          <a:noFill/>
          <a:ln>
            <a:noFill/>
          </a:ln>
        </p:spPr>
      </p:pic>
      <p:sp>
        <p:nvSpPr>
          <p:cNvPr id="926" name="Google Shape;926;p150"/>
          <p:cNvSpPr txBox="1"/>
          <p:nvPr/>
        </p:nvSpPr>
        <p:spPr>
          <a:xfrm>
            <a:off x="427150" y="298150"/>
            <a:ext cx="6779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HERRAMIENTAS DE BASE DE DATOS</a:t>
            </a:r>
            <a:endParaRPr b="1" sz="1500">
              <a:latin typeface="DM Sans"/>
              <a:ea typeface="DM Sans"/>
              <a:cs typeface="DM Sans"/>
              <a:sym typeface="DM Sans"/>
            </a:endParaRPr>
          </a:p>
        </p:txBody>
      </p:sp>
      <p:pic>
        <p:nvPicPr>
          <p:cNvPr id="927" name="Google Shape;927;p150"/>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928" name="Google Shape;928;p150"/>
          <p:cNvSpPr txBox="1"/>
          <p:nvPr/>
        </p:nvSpPr>
        <p:spPr>
          <a:xfrm>
            <a:off x="4479325" y="3785800"/>
            <a:ext cx="4406100" cy="861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1:</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Hay infinidad de herramientas disponibles, solamente busca algunas a modo de ejemplo ¡No hay respuestas incorrectas! 👍</a:t>
            </a:r>
            <a:endParaRPr b="1" i="1" sz="1000">
              <a:solidFill>
                <a:schemeClr val="dk2"/>
              </a:solidFill>
              <a:latin typeface="DM Sans"/>
              <a:ea typeface="DM Sans"/>
              <a:cs typeface="DM Sans"/>
              <a:sym typeface="DM Sans"/>
            </a:endParaRPr>
          </a:p>
        </p:txBody>
      </p:sp>
      <p:grpSp>
        <p:nvGrpSpPr>
          <p:cNvPr id="929" name="Google Shape;929;p150"/>
          <p:cNvGrpSpPr/>
          <p:nvPr/>
        </p:nvGrpSpPr>
        <p:grpSpPr>
          <a:xfrm>
            <a:off x="4273563" y="3929200"/>
            <a:ext cx="407325" cy="558300"/>
            <a:chOff x="3959538" y="4088925"/>
            <a:chExt cx="407325" cy="558300"/>
          </a:xfrm>
        </p:grpSpPr>
        <p:sp>
          <p:nvSpPr>
            <p:cNvPr id="930" name="Google Shape;930;p15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1" name="Google Shape;931;p150"/>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932" name="Google Shape;932;p150"/>
          <p:cNvSpPr/>
          <p:nvPr/>
        </p:nvSpPr>
        <p:spPr>
          <a:xfrm>
            <a:off x="427150" y="972150"/>
            <a:ext cx="1861200" cy="3804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933" name="Google Shape;933;p150"/>
          <p:cNvGrpSpPr/>
          <p:nvPr/>
        </p:nvGrpSpPr>
        <p:grpSpPr>
          <a:xfrm>
            <a:off x="8289540" y="146660"/>
            <a:ext cx="623188" cy="623188"/>
            <a:chOff x="5323100" y="2467173"/>
            <a:chExt cx="738900" cy="738900"/>
          </a:xfrm>
        </p:grpSpPr>
        <p:sp>
          <p:nvSpPr>
            <p:cNvPr id="934" name="Google Shape;934;p15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35" name="Google Shape;935;p150"/>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1"/>
          <p:cNvSpPr txBox="1"/>
          <p:nvPr/>
        </p:nvSpPr>
        <p:spPr>
          <a:xfrm>
            <a:off x="3910200" y="1256700"/>
            <a:ext cx="4845300" cy="21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Un cambio radical de los últimos años es la migración hacia el almacenamiento y procesamiento de datos en la nube, 🔗 pero esto tiene ventajas y desventajas.</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Investiga cómo funciona BigQuery y cuál es la principal y costosa diferencia respecto a las herramientas de la actividad anterior. </a:t>
            </a:r>
            <a:endParaRPr sz="1350">
              <a:solidFill>
                <a:schemeClr val="dk1"/>
              </a:solidFill>
              <a:highlight>
                <a:srgbClr val="FFFFFF"/>
              </a:highlight>
              <a:latin typeface="DM Sans"/>
              <a:ea typeface="DM Sans"/>
              <a:cs typeface="DM Sans"/>
              <a:sym typeface="DM Sans"/>
            </a:endParaRPr>
          </a:p>
        </p:txBody>
      </p:sp>
      <p:pic>
        <p:nvPicPr>
          <p:cNvPr id="941" name="Google Shape;941;p151"/>
          <p:cNvPicPr preferRelativeResize="0"/>
          <p:nvPr/>
        </p:nvPicPr>
        <p:blipFill>
          <a:blip r:embed="rId3">
            <a:alphaModFix/>
          </a:blip>
          <a:stretch>
            <a:fillRect/>
          </a:stretch>
        </p:blipFill>
        <p:spPr>
          <a:xfrm>
            <a:off x="421725" y="1116251"/>
            <a:ext cx="3307100" cy="3307099"/>
          </a:xfrm>
          <a:prstGeom prst="rect">
            <a:avLst/>
          </a:prstGeom>
          <a:noFill/>
          <a:ln>
            <a:noFill/>
          </a:ln>
        </p:spPr>
      </p:pic>
      <p:sp>
        <p:nvSpPr>
          <p:cNvPr id="942" name="Google Shape;942;p151"/>
          <p:cNvSpPr txBox="1"/>
          <p:nvPr/>
        </p:nvSpPr>
        <p:spPr>
          <a:xfrm>
            <a:off x="427150" y="298150"/>
            <a:ext cx="6779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POR LA NUBES</a:t>
            </a:r>
            <a:endParaRPr b="1" sz="4000">
              <a:latin typeface="DM Sans"/>
              <a:ea typeface="DM Sans"/>
              <a:cs typeface="DM Sans"/>
              <a:sym typeface="DM Sans"/>
            </a:endParaRPr>
          </a:p>
        </p:txBody>
      </p:sp>
      <p:pic>
        <p:nvPicPr>
          <p:cNvPr id="943" name="Google Shape;943;p151"/>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944" name="Google Shape;944;p151"/>
          <p:cNvSpPr txBox="1"/>
          <p:nvPr/>
        </p:nvSpPr>
        <p:spPr>
          <a:xfrm>
            <a:off x="4179495" y="3633400"/>
            <a:ext cx="4517700" cy="10158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2:</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Diferencias hay muchas, pero hay una que es relevante y notoria entre las herramientas “terrenales” y las de la “nube”. 🔎</a:t>
            </a:r>
            <a:endParaRPr b="1" i="1" sz="1350">
              <a:solidFill>
                <a:schemeClr val="dk2"/>
              </a:solidFill>
              <a:latin typeface="DM Sans"/>
              <a:ea typeface="DM Sans"/>
              <a:cs typeface="DM Sans"/>
              <a:sym typeface="DM Sans"/>
            </a:endParaRPr>
          </a:p>
        </p:txBody>
      </p:sp>
      <p:grpSp>
        <p:nvGrpSpPr>
          <p:cNvPr id="945" name="Google Shape;945;p151"/>
          <p:cNvGrpSpPr/>
          <p:nvPr/>
        </p:nvGrpSpPr>
        <p:grpSpPr>
          <a:xfrm>
            <a:off x="3968497" y="3929200"/>
            <a:ext cx="417630" cy="558300"/>
            <a:chOff x="3959538" y="4088925"/>
            <a:chExt cx="407325" cy="558300"/>
          </a:xfrm>
        </p:grpSpPr>
        <p:sp>
          <p:nvSpPr>
            <p:cNvPr id="946" name="Google Shape;946;p15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47" name="Google Shape;947;p151"/>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948" name="Google Shape;948;p151"/>
          <p:cNvSpPr/>
          <p:nvPr/>
        </p:nvSpPr>
        <p:spPr>
          <a:xfrm>
            <a:off x="427150" y="972150"/>
            <a:ext cx="1861200" cy="3804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949" name="Google Shape;949;p151"/>
          <p:cNvGrpSpPr/>
          <p:nvPr/>
        </p:nvGrpSpPr>
        <p:grpSpPr>
          <a:xfrm>
            <a:off x="8289540" y="146660"/>
            <a:ext cx="623188" cy="623188"/>
            <a:chOff x="5323100" y="2467173"/>
            <a:chExt cx="738900" cy="738900"/>
          </a:xfrm>
        </p:grpSpPr>
        <p:sp>
          <p:nvSpPr>
            <p:cNvPr id="950" name="Google Shape;950;p15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51" name="Google Shape;951;p15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52"/>
          <p:cNvSpPr txBox="1"/>
          <p:nvPr/>
        </p:nvSpPr>
        <p:spPr>
          <a:xfrm>
            <a:off x="4270200" y="1562400"/>
            <a:ext cx="4566600" cy="207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A veces es necesario conseguir datos externos que complementen los datos que ya poseemos. Por ejemplo, necesitaríamos la cotización diaria del dólar USD para transformar los precios de las propiedades en distintos países a sus monedas locales. 💰</a:t>
            </a:r>
            <a:endParaRPr sz="150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None/>
            </a:pPr>
            <a:r>
              <a:rPr lang="es-419" sz="1500">
                <a:solidFill>
                  <a:schemeClr val="dk1"/>
                </a:solidFill>
                <a:highlight>
                  <a:schemeClr val="lt1"/>
                </a:highlight>
                <a:latin typeface="DM Sans"/>
                <a:ea typeface="DM Sans"/>
                <a:cs typeface="DM Sans"/>
                <a:sym typeface="DM Sans"/>
              </a:rPr>
              <a:t>Encuentra un conjunto de datos que pueda ser complementado con otro. </a:t>
            </a:r>
            <a:endParaRPr sz="2000">
              <a:solidFill>
                <a:schemeClr val="dk1"/>
              </a:solidFill>
              <a:highlight>
                <a:srgbClr val="FFFFFF"/>
              </a:highlight>
              <a:latin typeface="DM Sans"/>
              <a:ea typeface="DM Sans"/>
              <a:cs typeface="DM Sans"/>
              <a:sym typeface="DM Sans"/>
            </a:endParaRPr>
          </a:p>
        </p:txBody>
      </p:sp>
      <p:pic>
        <p:nvPicPr>
          <p:cNvPr id="957" name="Google Shape;957;p152"/>
          <p:cNvPicPr preferRelativeResize="0"/>
          <p:nvPr/>
        </p:nvPicPr>
        <p:blipFill>
          <a:blip r:embed="rId3">
            <a:alphaModFix/>
          </a:blip>
          <a:stretch>
            <a:fillRect/>
          </a:stretch>
        </p:blipFill>
        <p:spPr>
          <a:xfrm>
            <a:off x="458825" y="1488425"/>
            <a:ext cx="3258675" cy="3242200"/>
          </a:xfrm>
          <a:prstGeom prst="rect">
            <a:avLst/>
          </a:prstGeom>
          <a:noFill/>
          <a:ln>
            <a:noFill/>
          </a:ln>
        </p:spPr>
      </p:pic>
      <p:sp>
        <p:nvSpPr>
          <p:cNvPr id="958" name="Google Shape;958;p152"/>
          <p:cNvSpPr txBox="1"/>
          <p:nvPr/>
        </p:nvSpPr>
        <p:spPr>
          <a:xfrm>
            <a:off x="427150" y="298150"/>
            <a:ext cx="6779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JUNTANDO DATOS</a:t>
            </a:r>
            <a:endParaRPr b="1" sz="4000">
              <a:latin typeface="DM Sans"/>
              <a:ea typeface="DM Sans"/>
              <a:cs typeface="DM Sans"/>
              <a:sym typeface="DM Sans"/>
            </a:endParaRPr>
          </a:p>
        </p:txBody>
      </p:sp>
      <p:pic>
        <p:nvPicPr>
          <p:cNvPr id="959" name="Google Shape;959;p15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960" name="Google Shape;960;p152"/>
          <p:cNvSpPr txBox="1"/>
          <p:nvPr/>
        </p:nvSpPr>
        <p:spPr>
          <a:xfrm>
            <a:off x="4179495" y="3712463"/>
            <a:ext cx="4517700" cy="861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3:</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En nuestras labores cotidianas es importante buscar datos de diversas fuentes. Estas nos darán información extra que nos ayudará a tener una nueva perspectiva. 👀</a:t>
            </a:r>
            <a:endParaRPr b="1" i="1" sz="1000">
              <a:solidFill>
                <a:schemeClr val="dk2"/>
              </a:solidFill>
              <a:latin typeface="DM Sans"/>
              <a:ea typeface="DM Sans"/>
              <a:cs typeface="DM Sans"/>
              <a:sym typeface="DM Sans"/>
            </a:endParaRPr>
          </a:p>
        </p:txBody>
      </p:sp>
      <p:grpSp>
        <p:nvGrpSpPr>
          <p:cNvPr id="961" name="Google Shape;961;p152"/>
          <p:cNvGrpSpPr/>
          <p:nvPr/>
        </p:nvGrpSpPr>
        <p:grpSpPr>
          <a:xfrm>
            <a:off x="3960122" y="3902363"/>
            <a:ext cx="417630" cy="558300"/>
            <a:chOff x="3959538" y="4088925"/>
            <a:chExt cx="407325" cy="558300"/>
          </a:xfrm>
        </p:grpSpPr>
        <p:sp>
          <p:nvSpPr>
            <p:cNvPr id="962" name="Google Shape;962;p15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3" name="Google Shape;963;p15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964" name="Google Shape;964;p152"/>
          <p:cNvSpPr/>
          <p:nvPr/>
        </p:nvSpPr>
        <p:spPr>
          <a:xfrm>
            <a:off x="427150" y="972150"/>
            <a:ext cx="1861200" cy="3804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965" name="Google Shape;965;p152"/>
          <p:cNvGrpSpPr/>
          <p:nvPr/>
        </p:nvGrpSpPr>
        <p:grpSpPr>
          <a:xfrm>
            <a:off x="8289540" y="146660"/>
            <a:ext cx="623188" cy="623188"/>
            <a:chOff x="5323100" y="2467173"/>
            <a:chExt cx="738900" cy="738900"/>
          </a:xfrm>
        </p:grpSpPr>
        <p:sp>
          <p:nvSpPr>
            <p:cNvPr id="966" name="Google Shape;966;p15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67" name="Google Shape;967;p15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53"/>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pic>
        <p:nvPicPr>
          <p:cNvPr id="977" name="Google Shape;977;p154"/>
          <p:cNvPicPr preferRelativeResize="0"/>
          <p:nvPr/>
        </p:nvPicPr>
        <p:blipFill rotWithShape="1">
          <a:blip r:embed="rId3">
            <a:alphaModFix/>
          </a:blip>
          <a:srcRect b="0" l="0" r="0" t="10602"/>
          <a:stretch/>
        </p:blipFill>
        <p:spPr>
          <a:xfrm>
            <a:off x="298599" y="1241900"/>
            <a:ext cx="2569076" cy="1200337"/>
          </a:xfrm>
          <a:prstGeom prst="rect">
            <a:avLst/>
          </a:prstGeom>
          <a:noFill/>
          <a:ln>
            <a:noFill/>
          </a:ln>
          <a:effectLst>
            <a:outerShdw blurRad="57150" rotWithShape="0" algn="bl" dir="5400000" dist="19050">
              <a:srgbClr val="000000">
                <a:alpha val="50000"/>
              </a:srgbClr>
            </a:outerShdw>
          </a:effectLst>
        </p:spPr>
      </p:pic>
      <p:pic>
        <p:nvPicPr>
          <p:cNvPr id="978" name="Google Shape;978;p154"/>
          <p:cNvPicPr preferRelativeResize="0"/>
          <p:nvPr/>
        </p:nvPicPr>
        <p:blipFill>
          <a:blip r:embed="rId4">
            <a:alphaModFix/>
          </a:blip>
          <a:stretch>
            <a:fillRect/>
          </a:stretch>
        </p:blipFill>
        <p:spPr>
          <a:xfrm>
            <a:off x="2555849" y="2001749"/>
            <a:ext cx="2489991" cy="1140000"/>
          </a:xfrm>
          <a:prstGeom prst="rect">
            <a:avLst/>
          </a:prstGeom>
          <a:noFill/>
          <a:ln>
            <a:noFill/>
          </a:ln>
          <a:effectLst>
            <a:outerShdw blurRad="57150" rotWithShape="0" algn="bl" dir="6060000" dist="19050">
              <a:srgbClr val="000000">
                <a:alpha val="50000"/>
              </a:srgbClr>
            </a:outerShdw>
          </a:effectLst>
        </p:spPr>
      </p:pic>
      <p:pic>
        <p:nvPicPr>
          <p:cNvPr id="979" name="Google Shape;979;p154"/>
          <p:cNvPicPr preferRelativeResize="0"/>
          <p:nvPr/>
        </p:nvPicPr>
        <p:blipFill>
          <a:blip r:embed="rId5">
            <a:alphaModFix/>
          </a:blip>
          <a:stretch>
            <a:fillRect/>
          </a:stretch>
        </p:blipFill>
        <p:spPr>
          <a:xfrm>
            <a:off x="298599" y="2883225"/>
            <a:ext cx="2569074" cy="1714853"/>
          </a:xfrm>
          <a:prstGeom prst="rect">
            <a:avLst/>
          </a:prstGeom>
          <a:noFill/>
          <a:ln>
            <a:noFill/>
          </a:ln>
          <a:effectLst>
            <a:outerShdw blurRad="57150" rotWithShape="0" algn="bl" dir="5400000" dist="19050">
              <a:srgbClr val="000000">
                <a:alpha val="50000"/>
              </a:srgbClr>
            </a:outerShdw>
          </a:effectLst>
        </p:spPr>
      </p:pic>
      <p:sp>
        <p:nvSpPr>
          <p:cNvPr id="980" name="Google Shape;980;p154"/>
          <p:cNvSpPr txBox="1"/>
          <p:nvPr/>
        </p:nvSpPr>
        <p:spPr>
          <a:xfrm>
            <a:off x="5580800" y="1918088"/>
            <a:ext cx="3096000" cy="17865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latin typeface="DM Sans"/>
                <a:ea typeface="DM Sans"/>
                <a:cs typeface="DM Sans"/>
                <a:sym typeface="DM Sans"/>
              </a:rPr>
              <a:t>SQL es casi un lenguaje universal. Si bien hay montones de herramientas y cada una tiene sus particularidades, todas manejan el mismo idioma: SQL.⚡</a:t>
            </a:r>
            <a:endParaRPr sz="1200">
              <a:solidFill>
                <a:srgbClr val="FFFFFF"/>
              </a:solidFill>
              <a:latin typeface="DM Sans"/>
              <a:ea typeface="DM Sans"/>
              <a:cs typeface="DM Sans"/>
              <a:sym typeface="DM Sans"/>
            </a:endParaRPr>
          </a:p>
        </p:txBody>
      </p:sp>
      <p:pic>
        <p:nvPicPr>
          <p:cNvPr id="981" name="Google Shape;981;p154"/>
          <p:cNvPicPr preferRelativeResize="0"/>
          <p:nvPr/>
        </p:nvPicPr>
        <p:blipFill>
          <a:blip r:embed="rId6">
            <a:alphaModFix/>
          </a:blip>
          <a:stretch>
            <a:fillRect/>
          </a:stretch>
        </p:blipFill>
        <p:spPr>
          <a:xfrm>
            <a:off x="2555849" y="3753925"/>
            <a:ext cx="2333541" cy="1200325"/>
          </a:xfrm>
          <a:prstGeom prst="rect">
            <a:avLst/>
          </a:prstGeom>
          <a:noFill/>
          <a:ln>
            <a:noFill/>
          </a:ln>
          <a:effectLst>
            <a:outerShdw blurRad="57150" rotWithShape="0" algn="bl" dir="5400000" dist="19050">
              <a:srgbClr val="000000">
                <a:alpha val="50000"/>
              </a:srgbClr>
            </a:outerShdw>
          </a:effectLst>
        </p:spPr>
      </p:pic>
      <p:sp>
        <p:nvSpPr>
          <p:cNvPr id="982" name="Google Shape;982;p154"/>
          <p:cNvSpPr txBox="1"/>
          <p:nvPr/>
        </p:nvSpPr>
        <p:spPr>
          <a:xfrm>
            <a:off x="298600" y="298150"/>
            <a:ext cx="61332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
        <p:nvSpPr>
          <p:cNvPr id="983" name="Google Shape;983;p154"/>
          <p:cNvSpPr/>
          <p:nvPr/>
        </p:nvSpPr>
        <p:spPr>
          <a:xfrm>
            <a:off x="421750" y="856450"/>
            <a:ext cx="49086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7">
                  <a:extLst>
                    <a:ext uri="{A12FA001-AC4F-418D-AE19-62706E023703}">
                      <ahyp:hlinkClr val="tx"/>
                    </a:ext>
                  </a:extLst>
                </a:hlinkClick>
              </a:rPr>
              <a:t>Herramientas de bases de datos</a:t>
            </a:r>
            <a:endParaRPr b="1">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7" name="Shape 987"/>
        <p:cNvGrpSpPr/>
        <p:nvPr/>
      </p:nvGrpSpPr>
      <p:grpSpPr>
        <a:xfrm>
          <a:off x="0" y="0"/>
          <a:ext cx="0" cy="0"/>
          <a:chOff x="0" y="0"/>
          <a:chExt cx="0" cy="0"/>
        </a:xfrm>
      </p:grpSpPr>
      <p:sp>
        <p:nvSpPr>
          <p:cNvPr id="988" name="Google Shape;988;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pic>
        <p:nvPicPr>
          <p:cNvPr id="989" name="Google Shape;989;p155"/>
          <p:cNvPicPr preferRelativeResize="0"/>
          <p:nvPr/>
        </p:nvPicPr>
        <p:blipFill>
          <a:blip r:embed="rId3">
            <a:alphaModFix/>
          </a:blip>
          <a:stretch>
            <a:fillRect/>
          </a:stretch>
        </p:blipFill>
        <p:spPr>
          <a:xfrm>
            <a:off x="2285325" y="3028150"/>
            <a:ext cx="4573350" cy="1817300"/>
          </a:xfrm>
          <a:prstGeom prst="rect">
            <a:avLst/>
          </a:prstGeom>
          <a:noFill/>
          <a:ln>
            <a:noFill/>
          </a:ln>
        </p:spPr>
      </p:pic>
      <p:sp>
        <p:nvSpPr>
          <p:cNvPr id="990" name="Google Shape;990;p155"/>
          <p:cNvSpPr txBox="1"/>
          <p:nvPr/>
        </p:nvSpPr>
        <p:spPr>
          <a:xfrm>
            <a:off x="739500" y="1330125"/>
            <a:ext cx="7665000" cy="16014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BigQuery tiene entre sus características cobrar por cada operación que se realice. La mayoría de sus servicios cloud se abonan por transacción, cantidad de datos procesados, etc. (ver calculadora de precios </a:t>
            </a:r>
            <a:r>
              <a:rPr lang="es-419" sz="1350" u="sng">
                <a:solidFill>
                  <a:schemeClr val="hlink"/>
                </a:solidFill>
                <a:latin typeface="DM Sans"/>
                <a:ea typeface="DM Sans"/>
                <a:cs typeface="DM Sans"/>
                <a:sym typeface="DM Sans"/>
                <a:hlinkClick r:id="rId4"/>
              </a:rPr>
              <a:t>aquí</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Cada vez que se ejecute un comando en BigQuery se detallará la cantidad de datos a procesar y con ello se podrá tener una idea de cuanto sale realizar esa operación. 📊</a:t>
            </a:r>
            <a:endParaRPr sz="1350">
              <a:solidFill>
                <a:srgbClr val="FFFFFF"/>
              </a:solidFill>
              <a:latin typeface="DM Sans"/>
              <a:ea typeface="DM Sans"/>
              <a:cs typeface="DM Sans"/>
              <a:sym typeface="DM Sans"/>
            </a:endParaRPr>
          </a:p>
        </p:txBody>
      </p:sp>
      <p:sp>
        <p:nvSpPr>
          <p:cNvPr id="991" name="Google Shape;991;p155"/>
          <p:cNvSpPr txBox="1"/>
          <p:nvPr/>
        </p:nvSpPr>
        <p:spPr>
          <a:xfrm>
            <a:off x="739500" y="298150"/>
            <a:ext cx="6406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SOLUCIÓN PROPUESTA</a:t>
            </a:r>
            <a:endParaRPr b="1" sz="4000">
              <a:latin typeface="DM Sans"/>
              <a:ea typeface="DM Sans"/>
              <a:cs typeface="DM Sans"/>
              <a:sym typeface="DM Sans"/>
            </a:endParaRPr>
          </a:p>
        </p:txBody>
      </p:sp>
      <p:sp>
        <p:nvSpPr>
          <p:cNvPr id="992" name="Google Shape;992;p155"/>
          <p:cNvSpPr/>
          <p:nvPr/>
        </p:nvSpPr>
        <p:spPr>
          <a:xfrm>
            <a:off x="775950" y="932650"/>
            <a:ext cx="50238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Por la nubes</a:t>
            </a:r>
            <a:endParaRPr b="1">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6" name="Shape 996"/>
        <p:cNvGrpSpPr/>
        <p:nvPr/>
      </p:nvGrpSpPr>
      <p:grpSpPr>
        <a:xfrm>
          <a:off x="0" y="0"/>
          <a:ext cx="0" cy="0"/>
          <a:chOff x="0" y="0"/>
          <a:chExt cx="0" cy="0"/>
        </a:xfrm>
      </p:grpSpPr>
      <p:sp>
        <p:nvSpPr>
          <p:cNvPr id="997" name="Google Shape;997;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2000">
              <a:solidFill>
                <a:srgbClr val="8215BC"/>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rgbClr val="8215BC"/>
              </a:solidFill>
              <a:latin typeface="DM Sans"/>
              <a:ea typeface="DM Sans"/>
              <a:cs typeface="DM Sans"/>
              <a:sym typeface="DM Sans"/>
            </a:endParaRPr>
          </a:p>
        </p:txBody>
      </p:sp>
      <p:sp>
        <p:nvSpPr>
          <p:cNvPr id="998" name="Google Shape;998;p156"/>
          <p:cNvSpPr txBox="1"/>
          <p:nvPr/>
        </p:nvSpPr>
        <p:spPr>
          <a:xfrm>
            <a:off x="631650" y="1522825"/>
            <a:ext cx="7785000" cy="24579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ciudad de Buenos Aires - Argentina registra los viajes realizados en bicicletas públicas.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Si cruzamos esos datos con los del servicio meteorológico podríamos saber si los días de lluvia o de altas temperaturas la gente viaja más (o menos).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👉Podríamos obtener INFORMACIÓN sobre cuándo conviene reparar las bicicletas (porque habrá pocas en uso) o cuándo tener más disponibles (porque habrá más demanda).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Todo esto simplemente mirando el pronóstico del clima.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419" sz="1350">
                <a:solidFill>
                  <a:schemeClr val="dk1"/>
                </a:solidFill>
                <a:latin typeface="DM Sans"/>
                <a:ea typeface="DM Sans"/>
                <a:cs typeface="DM Sans"/>
                <a:sym typeface="DM Sans"/>
              </a:rPr>
              <a:t>Bicicletas: </a:t>
            </a:r>
            <a:r>
              <a:rPr lang="es-419" sz="1350" u="sng">
                <a:solidFill>
                  <a:schemeClr val="dk1"/>
                </a:solidFill>
                <a:latin typeface="DM Sans"/>
                <a:ea typeface="DM Sans"/>
                <a:cs typeface="DM Sans"/>
                <a:sym typeface="DM Sans"/>
                <a:hlinkClick r:id="rId3">
                  <a:extLst>
                    <a:ext uri="{A12FA001-AC4F-418D-AE19-62706E023703}">
                      <ahyp:hlinkClr val="tx"/>
                    </a:ext>
                  </a:extLst>
                </a:hlinkClick>
              </a:rPr>
              <a:t>dataset</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419" sz="1350">
                <a:solidFill>
                  <a:schemeClr val="dk1"/>
                </a:solidFill>
                <a:latin typeface="DM Sans"/>
                <a:ea typeface="DM Sans"/>
                <a:cs typeface="DM Sans"/>
                <a:sym typeface="DM Sans"/>
              </a:rPr>
              <a:t>Clima: </a:t>
            </a:r>
            <a:r>
              <a:rPr lang="es-419" sz="1350" u="sng">
                <a:solidFill>
                  <a:schemeClr val="dk1"/>
                </a:solidFill>
                <a:latin typeface="DM Sans"/>
                <a:ea typeface="DM Sans"/>
                <a:cs typeface="DM Sans"/>
                <a:sym typeface="DM Sans"/>
                <a:hlinkClick r:id="rId4">
                  <a:extLst>
                    <a:ext uri="{A12FA001-AC4F-418D-AE19-62706E023703}">
                      <ahyp:hlinkClr val="tx"/>
                    </a:ext>
                  </a:extLst>
                </a:hlinkClick>
              </a:rPr>
              <a:t>dataset</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Unir ambos datasets por fecha.</a:t>
            </a:r>
            <a:endParaRPr sz="1350">
              <a:solidFill>
                <a:srgbClr val="FFFFFF"/>
              </a:solidFill>
              <a:latin typeface="DM Sans"/>
              <a:ea typeface="DM Sans"/>
              <a:cs typeface="DM Sans"/>
              <a:sym typeface="DM Sans"/>
            </a:endParaRPr>
          </a:p>
        </p:txBody>
      </p:sp>
      <p:sp>
        <p:nvSpPr>
          <p:cNvPr id="999" name="Google Shape;999;p156"/>
          <p:cNvSpPr txBox="1"/>
          <p:nvPr/>
        </p:nvSpPr>
        <p:spPr>
          <a:xfrm>
            <a:off x="631650" y="298150"/>
            <a:ext cx="58002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4000">
                <a:latin typeface="DM Sans"/>
                <a:ea typeface="DM Sans"/>
                <a:cs typeface="DM Sans"/>
                <a:sym typeface="DM Sans"/>
              </a:rPr>
              <a:t>SOLUCIÓN PROPUESTA</a:t>
            </a:r>
            <a:endParaRPr b="1" sz="4000">
              <a:latin typeface="DM Sans"/>
              <a:ea typeface="DM Sans"/>
              <a:cs typeface="DM Sans"/>
              <a:sym typeface="DM Sans"/>
            </a:endParaRPr>
          </a:p>
        </p:txBody>
      </p:sp>
      <p:sp>
        <p:nvSpPr>
          <p:cNvPr id="1000" name="Google Shape;1000;p156"/>
          <p:cNvSpPr/>
          <p:nvPr/>
        </p:nvSpPr>
        <p:spPr>
          <a:xfrm>
            <a:off x="631658" y="1008850"/>
            <a:ext cx="40920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Juntando datos</a:t>
            </a:r>
            <a:endParaRPr b="1">
              <a:solidFill>
                <a:schemeClr val="lt1"/>
              </a:solidFill>
              <a:latin typeface="DM Sans"/>
              <a:ea typeface="DM Sans"/>
              <a:cs typeface="DM Sans"/>
              <a:sym typeface="DM Sans"/>
            </a:endParaRPr>
          </a:p>
        </p:txBody>
      </p:sp>
      <p:sp>
        <p:nvSpPr>
          <p:cNvPr id="1001" name="Google Shape;1001;p156"/>
          <p:cNvSpPr txBox="1"/>
          <p:nvPr/>
        </p:nvSpPr>
        <p:spPr>
          <a:xfrm>
            <a:off x="669750" y="3980725"/>
            <a:ext cx="7746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highlight>
                  <a:schemeClr val="lt1"/>
                </a:highlight>
                <a:latin typeface="DM Sans"/>
                <a:ea typeface="DM Sans"/>
                <a:cs typeface="DM Sans"/>
                <a:sym typeface="DM Sans"/>
              </a:rPr>
              <a:t>👆 </a:t>
            </a:r>
            <a:r>
              <a:rPr lang="es-419" sz="1300">
                <a:highlight>
                  <a:srgbClr val="EAFF6A"/>
                </a:highlight>
                <a:latin typeface="DM Sans"/>
                <a:ea typeface="DM Sans"/>
                <a:cs typeface="DM Sans"/>
                <a:sym typeface="DM Sans"/>
              </a:rPr>
              <a:t>Si conoces datasets de viajes en bicicletas públicas y servicio meteorológico de otras regiones, puedes usarlos. Incluso sería una buena instancia para comparar los datos entre distintas localidades junto a tu comisión.</a:t>
            </a:r>
            <a:endParaRPr sz="1300">
              <a:highlight>
                <a:srgbClr val="EAFF6A"/>
              </a:highlight>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57"/>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3 - Bases de datos relacionales</a:t>
            </a:r>
            <a:endParaRPr b="1" sz="2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95"/>
          <p:cNvSpPr txBox="1"/>
          <p:nvPr/>
        </p:nvSpPr>
        <p:spPr>
          <a:xfrm>
            <a:off x="474975" y="1473613"/>
            <a:ext cx="4674300" cy="164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rgbClr val="000000"/>
                </a:solidFill>
                <a:latin typeface="DM Sans"/>
                <a:ea typeface="DM Sans"/>
                <a:cs typeface="DM Sans"/>
                <a:sym typeface="DM Sans"/>
              </a:rPr>
              <a:t>Levante la mano quienes quedaron con ganas de seguir practicando.🙋🏻‍♀️🙋🏻‍♂️</a:t>
            </a:r>
            <a:endParaRPr b="0" i="0" sz="130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00"/>
              <a:buFont typeface="Arial"/>
              <a:buNone/>
            </a:pPr>
            <a:r>
              <a:rPr b="0" i="0" lang="es-419" sz="1300" u="none" cap="none" strike="noStrike">
                <a:solidFill>
                  <a:schemeClr val="dk1"/>
                </a:solidFill>
                <a:latin typeface="DM Sans"/>
                <a:ea typeface="DM Sans"/>
                <a:cs typeface="DM Sans"/>
                <a:sym typeface="DM Sans"/>
              </a:rPr>
              <a:t>Cada vez que aparezca el </a:t>
            </a:r>
            <a:r>
              <a:rPr b="1" i="0" lang="es-419" sz="1300" u="none" cap="none" strike="noStrike">
                <a:solidFill>
                  <a:schemeClr val="dk1"/>
                </a:solidFill>
                <a:highlight>
                  <a:srgbClr val="EAFF6A"/>
                </a:highlight>
                <a:latin typeface="DM Sans"/>
                <a:ea typeface="DM Sans"/>
                <a:cs typeface="DM Sans"/>
                <a:sym typeface="DM Sans"/>
              </a:rPr>
              <a:t>#codertraining</a:t>
            </a:r>
            <a:r>
              <a:rPr b="0" i="0" lang="es-419" sz="1300" u="none" cap="none" strike="noStrike">
                <a:solidFill>
                  <a:schemeClr val="dk1"/>
                </a:solidFill>
                <a:latin typeface="DM Sans"/>
                <a:ea typeface="DM Sans"/>
                <a:cs typeface="DM Sans"/>
                <a:sym typeface="DM Sans"/>
              </a:rPr>
              <a:t> </a:t>
            </a:r>
            <a:r>
              <a:rPr b="0" i="0" lang="es-419" sz="1300" u="none" cap="none" strike="noStrike">
                <a:solidFill>
                  <a:srgbClr val="000000"/>
                </a:solidFill>
                <a:latin typeface="DM Sans"/>
                <a:ea typeface="DM Sans"/>
                <a:cs typeface="DM Sans"/>
                <a:sym typeface="DM Sans"/>
              </a:rPr>
              <a:t>les invitamos a revisar el </a:t>
            </a:r>
            <a:r>
              <a:rPr b="1" i="0" lang="es-419" sz="1300" u="none" cap="none" strike="noStrike">
                <a:solidFill>
                  <a:srgbClr val="000000"/>
                </a:solidFill>
                <a:latin typeface="DM Sans"/>
                <a:ea typeface="DM Sans"/>
                <a:cs typeface="DM Sans"/>
                <a:sym typeface="DM Sans"/>
              </a:rPr>
              <a:t>manual </a:t>
            </a:r>
            <a:r>
              <a:rPr b="0" i="0" lang="es-419" sz="1300" u="none" cap="none" strike="noStrike">
                <a:solidFill>
                  <a:srgbClr val="000000"/>
                </a:solidFill>
                <a:latin typeface="DM Sans"/>
                <a:ea typeface="DM Sans"/>
                <a:cs typeface="DM Sans"/>
                <a:sym typeface="DM Sans"/>
              </a:rPr>
              <a:t>del curso, donde conseguirán </a:t>
            </a:r>
            <a:r>
              <a:rPr b="1" i="0" lang="es-419" sz="1300" u="none" cap="none" strike="noStrike">
                <a:solidFill>
                  <a:srgbClr val="000000"/>
                </a:solidFill>
                <a:latin typeface="DM Sans"/>
                <a:ea typeface="DM Sans"/>
                <a:cs typeface="DM Sans"/>
                <a:sym typeface="DM Sans"/>
              </a:rPr>
              <a:t>un ejercicio</a:t>
            </a:r>
            <a:r>
              <a:rPr b="0" i="0" lang="es-419" sz="1300" u="none" cap="none" strike="noStrike">
                <a:solidFill>
                  <a:srgbClr val="000000"/>
                </a:solidFill>
                <a:latin typeface="DM Sans"/>
                <a:ea typeface="DM Sans"/>
                <a:cs typeface="DM Sans"/>
                <a:sym typeface="DM Sans"/>
              </a:rPr>
              <a:t> para poner en práctica lo visto en la clase de hoy. </a:t>
            </a:r>
            <a:endParaRPr b="0" i="0" sz="130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00"/>
              <a:buFont typeface="Arial"/>
              <a:buNone/>
            </a:pPr>
            <a:r>
              <a:t/>
            </a:r>
            <a:endParaRPr b="0" i="0" sz="1300" u="none" cap="none" strike="noStrike">
              <a:solidFill>
                <a:srgbClr val="000000"/>
              </a:solidFill>
              <a:latin typeface="DM Sans"/>
              <a:ea typeface="DM Sans"/>
              <a:cs typeface="DM Sans"/>
              <a:sym typeface="DM Sans"/>
            </a:endParaRPr>
          </a:p>
        </p:txBody>
      </p:sp>
      <p:sp>
        <p:nvSpPr>
          <p:cNvPr id="352" name="Google Shape;352;p95"/>
          <p:cNvSpPr txBox="1"/>
          <p:nvPr/>
        </p:nvSpPr>
        <p:spPr>
          <a:xfrm>
            <a:off x="474975" y="582313"/>
            <a:ext cx="4901400" cy="89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Hora de entrenar</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1100"/>
              <a:buFont typeface="Arial"/>
              <a:buNone/>
            </a:pPr>
            <a:r>
              <a:rPr b="1" i="0" lang="es-419" sz="1100" u="none" cap="none" strike="noStrike">
                <a:solidFill>
                  <a:schemeClr val="dk1"/>
                </a:solidFill>
                <a:latin typeface="DM Sans"/>
                <a:ea typeface="DM Sans"/>
                <a:cs typeface="DM Sans"/>
                <a:sym typeface="DM Sans"/>
              </a:rPr>
              <a:t>#WorkingTime</a:t>
            </a:r>
            <a:endParaRPr b="1" i="0" sz="1100" u="none" cap="none" strike="noStrike">
              <a:solidFill>
                <a:schemeClr val="dk1"/>
              </a:solidFill>
              <a:latin typeface="DM Sans"/>
              <a:ea typeface="DM Sans"/>
              <a:cs typeface="DM Sans"/>
              <a:sym typeface="DM Sans"/>
            </a:endParaRPr>
          </a:p>
        </p:txBody>
      </p:sp>
      <p:sp>
        <p:nvSpPr>
          <p:cNvPr id="353" name="Google Shape;353;p95"/>
          <p:cNvSpPr txBox="1"/>
          <p:nvPr/>
        </p:nvSpPr>
        <p:spPr>
          <a:xfrm>
            <a:off x="474975" y="2970063"/>
            <a:ext cx="4901400" cy="131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s-419" sz="1300" u="none" cap="none" strike="noStrike">
                <a:solidFill>
                  <a:schemeClr val="dk1"/>
                </a:solidFill>
                <a:latin typeface="DM Sans"/>
                <a:ea typeface="DM Sans"/>
                <a:cs typeface="DM Sans"/>
                <a:sym typeface="DM Sans"/>
              </a:rPr>
              <a:t>Este material es de carácter complementario/apoyo</a:t>
            </a:r>
            <a:r>
              <a:rPr b="0" i="0" lang="es-419" sz="1300" u="none" cap="none" strike="noStrike">
                <a:solidFill>
                  <a:schemeClr val="dk1"/>
                </a:solidFill>
                <a:latin typeface="DM Sans"/>
                <a:ea typeface="DM Sans"/>
                <a:cs typeface="DM Sans"/>
                <a:sym typeface="DM Sans"/>
              </a:rPr>
              <a:t>. </a:t>
            </a:r>
            <a:r>
              <a:rPr b="1" i="0" lang="es-419" sz="1300" u="sng" cap="none" strike="noStrike">
                <a:solidFill>
                  <a:schemeClr val="dk1"/>
                </a:solidFill>
                <a:latin typeface="DM Sans"/>
                <a:ea typeface="DM Sans"/>
                <a:cs typeface="DM Sans"/>
                <a:sym typeface="DM Sans"/>
              </a:rPr>
              <a:t>No </a:t>
            </a:r>
            <a:r>
              <a:rPr b="0" i="0" lang="es-419" sz="1300" u="none" cap="none" strike="noStrike">
                <a:solidFill>
                  <a:schemeClr val="dk1"/>
                </a:solidFill>
                <a:latin typeface="DM Sans"/>
                <a:ea typeface="DM Sans"/>
                <a:cs typeface="DM Sans"/>
                <a:sym typeface="DM Sans"/>
              </a:rPr>
              <a:t>requiere ser entregado al profesor/a ni a los tutores o ser corregido por los mismos.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00"/>
              <a:buFont typeface="Arial"/>
              <a:buNone/>
            </a:pPr>
            <a:r>
              <a:rPr b="0" i="0" lang="es-419" sz="1300" u="none" cap="none" strike="noStrike">
                <a:solidFill>
                  <a:schemeClr val="dk1"/>
                </a:solidFill>
                <a:latin typeface="DM Sans"/>
                <a:ea typeface="DM Sans"/>
                <a:cs typeface="DM Sans"/>
                <a:sym typeface="DM Sans"/>
              </a:rPr>
              <a:t>No obstante, les recomendamos que puedan realizar intercambio de las respuestas con otros estudiantes.  </a:t>
            </a:r>
            <a:endParaRPr b="0" i="0" sz="1300" u="none" cap="none" strike="noStrike">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58"/>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59"/>
          <p:cNvSpPr txBox="1"/>
          <p:nvPr/>
        </p:nvSpPr>
        <p:spPr>
          <a:xfrm>
            <a:off x="4144775" y="1423100"/>
            <a:ext cx="4624200" cy="166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Descarga el archivo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municipios de Argentina</a:t>
            </a:r>
            <a:r>
              <a:rPr lang="es-419" sz="1350">
                <a:solidFill>
                  <a:schemeClr val="dk1"/>
                </a:solidFill>
                <a:highlight>
                  <a:schemeClr val="lt1"/>
                </a:highlight>
                <a:latin typeface="DM Sans"/>
                <a:ea typeface="DM Sans"/>
                <a:cs typeface="DM Sans"/>
                <a:sym typeface="DM Sans"/>
              </a:rPr>
              <a:t>. Una vez descargado, mira su contenido. El mismo detalla todos los municipios/departamentos que componen la República Argentina.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¿Qué campo tomarías como clave primaria (PK) para esa tabla si tuvieras que diseñarla desde cero? 🧐</a:t>
            </a:r>
            <a:endParaRPr sz="1350">
              <a:solidFill>
                <a:schemeClr val="dk1"/>
              </a:solidFill>
              <a:highlight>
                <a:srgbClr val="FFFFFF"/>
              </a:highlight>
              <a:latin typeface="DM Sans"/>
              <a:ea typeface="DM Sans"/>
              <a:cs typeface="DM Sans"/>
              <a:sym typeface="DM Sans"/>
            </a:endParaRPr>
          </a:p>
        </p:txBody>
      </p:sp>
      <p:pic>
        <p:nvPicPr>
          <p:cNvPr id="1017" name="Google Shape;1017;p159"/>
          <p:cNvPicPr preferRelativeResize="0"/>
          <p:nvPr/>
        </p:nvPicPr>
        <p:blipFill>
          <a:blip r:embed="rId4">
            <a:alphaModFix/>
          </a:blip>
          <a:stretch>
            <a:fillRect/>
          </a:stretch>
        </p:blipFill>
        <p:spPr>
          <a:xfrm>
            <a:off x="501625" y="233200"/>
            <a:ext cx="2274700" cy="4057950"/>
          </a:xfrm>
          <a:prstGeom prst="rect">
            <a:avLst/>
          </a:prstGeom>
          <a:noFill/>
          <a:ln>
            <a:noFill/>
          </a:ln>
        </p:spPr>
      </p:pic>
      <p:sp>
        <p:nvSpPr>
          <p:cNvPr id="1018" name="Google Shape;1018;p159"/>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000">
                <a:latin typeface="DM Sans"/>
                <a:ea typeface="DM Sans"/>
                <a:cs typeface="DM Sans"/>
                <a:sym typeface="DM Sans"/>
              </a:rPr>
              <a:t>CLAVES PRIMARIAS</a:t>
            </a:r>
            <a:endParaRPr b="1" sz="1500">
              <a:latin typeface="DM Sans"/>
              <a:ea typeface="DM Sans"/>
              <a:cs typeface="DM Sans"/>
              <a:sym typeface="DM Sans"/>
            </a:endParaRPr>
          </a:p>
        </p:txBody>
      </p:sp>
      <p:sp>
        <p:nvSpPr>
          <p:cNvPr id="1019" name="Google Shape;1019;p159"/>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pic>
        <p:nvPicPr>
          <p:cNvPr id="1020" name="Google Shape;1020;p159"/>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021" name="Google Shape;1021;p159"/>
          <p:cNvSpPr txBox="1"/>
          <p:nvPr/>
        </p:nvSpPr>
        <p:spPr>
          <a:xfrm>
            <a:off x="4534775" y="3091988"/>
            <a:ext cx="4234200" cy="1223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1:</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Analizar el diseño de una base de datos es algo que debe ser pensado al detalle y no tomado a la ligera. Lo que nos parece obvio a veces no lo es. 🧠</a:t>
            </a:r>
            <a:endParaRPr b="1" i="1" sz="1350">
              <a:solidFill>
                <a:schemeClr val="dk2"/>
              </a:solidFill>
              <a:latin typeface="DM Sans"/>
              <a:ea typeface="DM Sans"/>
              <a:cs typeface="DM Sans"/>
              <a:sym typeface="DM Sans"/>
            </a:endParaRPr>
          </a:p>
        </p:txBody>
      </p:sp>
      <p:grpSp>
        <p:nvGrpSpPr>
          <p:cNvPr id="1022" name="Google Shape;1022;p159"/>
          <p:cNvGrpSpPr/>
          <p:nvPr/>
        </p:nvGrpSpPr>
        <p:grpSpPr>
          <a:xfrm>
            <a:off x="4276728" y="3322775"/>
            <a:ext cx="445206" cy="558300"/>
            <a:chOff x="3959538" y="4088925"/>
            <a:chExt cx="407325" cy="558300"/>
          </a:xfrm>
        </p:grpSpPr>
        <p:sp>
          <p:nvSpPr>
            <p:cNvPr id="1023" name="Google Shape;1023;p159"/>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24" name="Google Shape;1024;p159"/>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grpSp>
        <p:nvGrpSpPr>
          <p:cNvPr id="1025" name="Google Shape;1025;p159"/>
          <p:cNvGrpSpPr/>
          <p:nvPr/>
        </p:nvGrpSpPr>
        <p:grpSpPr>
          <a:xfrm>
            <a:off x="8289540" y="146660"/>
            <a:ext cx="623188" cy="623188"/>
            <a:chOff x="5323100" y="2467173"/>
            <a:chExt cx="738900" cy="738900"/>
          </a:xfrm>
        </p:grpSpPr>
        <p:sp>
          <p:nvSpPr>
            <p:cNvPr id="1026" name="Google Shape;1026;p15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027" name="Google Shape;1027;p159"/>
            <p:cNvPicPr preferRelativeResize="0"/>
            <p:nvPr/>
          </p:nvPicPr>
          <p:blipFill>
            <a:blip r:embed="rId7">
              <a:alphaModFix/>
            </a:blip>
            <a:stretch>
              <a:fillRect/>
            </a:stretch>
          </p:blipFill>
          <p:spPr>
            <a:xfrm>
              <a:off x="5470107" y="2622261"/>
              <a:ext cx="428721" cy="428726"/>
            </a:xfrm>
            <a:prstGeom prst="rect">
              <a:avLst/>
            </a:prstGeom>
            <a:noFill/>
            <a:ln>
              <a:noFill/>
            </a:ln>
          </p:spPr>
        </p:pic>
      </p:grpSp>
      <p:sp>
        <p:nvSpPr>
          <p:cNvPr id="1028" name="Google Shape;1028;p159"/>
          <p:cNvSpPr txBox="1"/>
          <p:nvPr/>
        </p:nvSpPr>
        <p:spPr>
          <a:xfrm>
            <a:off x="457200" y="4397025"/>
            <a:ext cx="733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highlight>
                  <a:schemeClr val="lt1"/>
                </a:highlight>
                <a:latin typeface="DM Sans"/>
                <a:ea typeface="DM Sans"/>
                <a:cs typeface="DM Sans"/>
                <a:sym typeface="DM Sans"/>
              </a:rPr>
              <a:t>👆 </a:t>
            </a:r>
            <a:r>
              <a:rPr lang="es-419" sz="1300">
                <a:highlight>
                  <a:srgbClr val="EAFF6A"/>
                </a:highlight>
                <a:latin typeface="DM Sans"/>
                <a:ea typeface="DM Sans"/>
                <a:cs typeface="DM Sans"/>
                <a:sym typeface="DM Sans"/>
              </a:rPr>
              <a:t>También puedes investigar sobre este tipo de registro de otros países.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0"/>
          <p:cNvSpPr txBox="1"/>
          <p:nvPr/>
        </p:nvSpPr>
        <p:spPr>
          <a:xfrm>
            <a:off x="3738600" y="1548788"/>
            <a:ext cx="5074200" cy="170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highlight>
                  <a:schemeClr val="lt1"/>
                </a:highlight>
                <a:latin typeface="DM Sans"/>
                <a:ea typeface="DM Sans"/>
                <a:cs typeface="DM Sans"/>
                <a:sym typeface="DM Sans"/>
              </a:rPr>
              <a:t>Sigamos con el archivo de </a:t>
            </a:r>
            <a:r>
              <a:rPr lang="es-419" sz="150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municipios de Argentina</a:t>
            </a:r>
            <a:r>
              <a:rPr lang="es-419" sz="1500">
                <a:solidFill>
                  <a:srgbClr val="83AEFB"/>
                </a:solidFill>
                <a:highlight>
                  <a:schemeClr val="lt1"/>
                </a:highlight>
                <a:latin typeface="DM Sans"/>
                <a:ea typeface="DM Sans"/>
                <a:cs typeface="DM Sans"/>
                <a:sym typeface="DM Sans"/>
              </a:rPr>
              <a:t>. </a:t>
            </a:r>
            <a:r>
              <a:rPr lang="es-419" sz="1500">
                <a:solidFill>
                  <a:schemeClr val="dk1"/>
                </a:solidFill>
                <a:highlight>
                  <a:schemeClr val="lt1"/>
                </a:highlight>
                <a:latin typeface="DM Sans"/>
                <a:ea typeface="DM Sans"/>
                <a:cs typeface="DM Sans"/>
                <a:sym typeface="DM Sans"/>
              </a:rPr>
              <a:t>Hay dos columnas que en su nombre contienen las siglas </a:t>
            </a:r>
            <a:r>
              <a:rPr b="1" lang="es-419" sz="1500">
                <a:solidFill>
                  <a:schemeClr val="dk1"/>
                </a:solidFill>
                <a:highlight>
                  <a:schemeClr val="lt1"/>
                </a:highlight>
                <a:latin typeface="DM Sans"/>
                <a:ea typeface="DM Sans"/>
                <a:cs typeface="DM Sans"/>
                <a:sym typeface="DM Sans"/>
              </a:rPr>
              <a:t>ID</a:t>
            </a:r>
            <a:r>
              <a:rPr lang="es-419" sz="1500">
                <a:solidFill>
                  <a:schemeClr val="dk1"/>
                </a:solidFill>
                <a:highlight>
                  <a:schemeClr val="lt1"/>
                </a:highlight>
                <a:latin typeface="DM Sans"/>
                <a:ea typeface="DM Sans"/>
                <a:cs typeface="DM Sans"/>
                <a:sym typeface="DM Sans"/>
              </a:rPr>
              <a:t>. Parece que hacen referencia a un identificador, a una clave pero ¿A qué harán referencia realmente? ¿Qué tablas externas crearías para que estos ID sean FK (foreign key)? ¿Por qué serán necesarias estas tablas? 💭</a:t>
            </a:r>
            <a:endParaRPr sz="2000">
              <a:solidFill>
                <a:schemeClr val="dk1"/>
              </a:solidFill>
              <a:highlight>
                <a:srgbClr val="FFFFFF"/>
              </a:highlight>
              <a:latin typeface="DM Sans"/>
              <a:ea typeface="DM Sans"/>
              <a:cs typeface="DM Sans"/>
              <a:sym typeface="DM Sans"/>
            </a:endParaRPr>
          </a:p>
        </p:txBody>
      </p:sp>
      <p:pic>
        <p:nvPicPr>
          <p:cNvPr id="1034" name="Google Shape;1034;p160"/>
          <p:cNvPicPr preferRelativeResize="0"/>
          <p:nvPr/>
        </p:nvPicPr>
        <p:blipFill>
          <a:blip r:embed="rId4">
            <a:alphaModFix/>
          </a:blip>
          <a:stretch>
            <a:fillRect/>
          </a:stretch>
        </p:blipFill>
        <p:spPr>
          <a:xfrm>
            <a:off x="501625" y="233200"/>
            <a:ext cx="2381575" cy="4248610"/>
          </a:xfrm>
          <a:prstGeom prst="rect">
            <a:avLst/>
          </a:prstGeom>
          <a:noFill/>
          <a:ln>
            <a:noFill/>
          </a:ln>
        </p:spPr>
      </p:pic>
      <p:sp>
        <p:nvSpPr>
          <p:cNvPr id="1035" name="Google Shape;1035;p160"/>
          <p:cNvSpPr txBox="1"/>
          <p:nvPr/>
        </p:nvSpPr>
        <p:spPr>
          <a:xfrm>
            <a:off x="2318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CLAVES FORÁNEAS</a:t>
            </a:r>
            <a:endParaRPr b="1" sz="1500">
              <a:latin typeface="DM Sans"/>
              <a:ea typeface="DM Sans"/>
              <a:cs typeface="DM Sans"/>
              <a:sym typeface="DM Sans"/>
            </a:endParaRPr>
          </a:p>
        </p:txBody>
      </p:sp>
      <p:sp>
        <p:nvSpPr>
          <p:cNvPr id="1036" name="Google Shape;1036;p160"/>
          <p:cNvSpPr/>
          <p:nvPr/>
        </p:nvSpPr>
        <p:spPr>
          <a:xfrm>
            <a:off x="2883200" y="856450"/>
            <a:ext cx="15750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pic>
        <p:nvPicPr>
          <p:cNvPr id="1037" name="Google Shape;1037;p160"/>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038" name="Google Shape;1038;p160"/>
          <p:cNvSpPr txBox="1"/>
          <p:nvPr/>
        </p:nvSpPr>
        <p:spPr>
          <a:xfrm>
            <a:off x="4156500" y="3471875"/>
            <a:ext cx="4656300" cy="861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100">
                <a:solidFill>
                  <a:schemeClr val="dk2"/>
                </a:solidFill>
                <a:latin typeface="DM Sans"/>
                <a:ea typeface="DM Sans"/>
                <a:cs typeface="DM Sans"/>
                <a:sym typeface="DM Sans"/>
              </a:rPr>
              <a:t>Notas actividad 2</a:t>
            </a:r>
            <a:endParaRPr b="1" i="1" sz="110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100">
                <a:solidFill>
                  <a:schemeClr val="dk1"/>
                </a:solidFill>
                <a:latin typeface="DM Sans"/>
                <a:ea typeface="DM Sans"/>
                <a:cs typeface="DM Sans"/>
                <a:sym typeface="DM Sans"/>
              </a:rPr>
              <a:t>Analizar el diseño de una base de datos es algo que afecta el presente pero se debe hacer mirando al futuro, por eso es importante pensar en qué cambios podrían afectar mis datos.</a:t>
            </a:r>
            <a:endParaRPr b="1" i="1" sz="1100">
              <a:solidFill>
                <a:schemeClr val="dk2"/>
              </a:solidFill>
              <a:latin typeface="DM Sans"/>
              <a:ea typeface="DM Sans"/>
              <a:cs typeface="DM Sans"/>
              <a:sym typeface="DM Sans"/>
            </a:endParaRPr>
          </a:p>
        </p:txBody>
      </p:sp>
      <p:grpSp>
        <p:nvGrpSpPr>
          <p:cNvPr id="1039" name="Google Shape;1039;p160"/>
          <p:cNvGrpSpPr/>
          <p:nvPr/>
        </p:nvGrpSpPr>
        <p:grpSpPr>
          <a:xfrm>
            <a:off x="3942528" y="3687113"/>
            <a:ext cx="445206" cy="558300"/>
            <a:chOff x="3959538" y="4088925"/>
            <a:chExt cx="407325" cy="558300"/>
          </a:xfrm>
        </p:grpSpPr>
        <p:sp>
          <p:nvSpPr>
            <p:cNvPr id="1040" name="Google Shape;1040;p16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1" name="Google Shape;1041;p160"/>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grpSp>
        <p:nvGrpSpPr>
          <p:cNvPr id="1042" name="Google Shape;1042;p160"/>
          <p:cNvGrpSpPr/>
          <p:nvPr/>
        </p:nvGrpSpPr>
        <p:grpSpPr>
          <a:xfrm>
            <a:off x="8289540" y="146660"/>
            <a:ext cx="623188" cy="623188"/>
            <a:chOff x="5323100" y="2467173"/>
            <a:chExt cx="738900" cy="738900"/>
          </a:xfrm>
        </p:grpSpPr>
        <p:sp>
          <p:nvSpPr>
            <p:cNvPr id="1043" name="Google Shape;1043;p16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044" name="Google Shape;1044;p160"/>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61"/>
          <p:cNvSpPr txBox="1"/>
          <p:nvPr/>
        </p:nvSpPr>
        <p:spPr>
          <a:xfrm>
            <a:off x="3667200" y="1705825"/>
            <a:ext cx="5245500" cy="154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Sigamos, todavía más, con el archivo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municipios de Argentina</a:t>
            </a:r>
            <a:r>
              <a:rPr lang="es-419" sz="1350">
                <a:solidFill>
                  <a:schemeClr val="dk1"/>
                </a:solidFill>
                <a:highlight>
                  <a:schemeClr val="lt1"/>
                </a:highlight>
                <a:latin typeface="DM Sans"/>
                <a:ea typeface="DM Sans"/>
                <a:cs typeface="DM Sans"/>
                <a:sym typeface="DM Sans"/>
              </a:rPr>
              <a:t> 😏 ¿Qué pasaría si unieras los municipios de Argentina con los de otro país? ¿Qué precauciones deberíamos tener en cuenta?</a:t>
            </a:r>
            <a:endParaRPr sz="1350">
              <a:solidFill>
                <a:schemeClr val="dk1"/>
              </a:solidFill>
              <a:highlight>
                <a:srgbClr val="FFFFFF"/>
              </a:highlight>
              <a:latin typeface="DM Sans"/>
              <a:ea typeface="DM Sans"/>
              <a:cs typeface="DM Sans"/>
              <a:sym typeface="DM Sans"/>
            </a:endParaRPr>
          </a:p>
        </p:txBody>
      </p:sp>
      <p:pic>
        <p:nvPicPr>
          <p:cNvPr id="1050" name="Google Shape;1050;p161"/>
          <p:cNvPicPr preferRelativeResize="0"/>
          <p:nvPr/>
        </p:nvPicPr>
        <p:blipFill>
          <a:blip r:embed="rId4">
            <a:alphaModFix/>
          </a:blip>
          <a:stretch>
            <a:fillRect/>
          </a:stretch>
        </p:blipFill>
        <p:spPr>
          <a:xfrm>
            <a:off x="501625" y="233200"/>
            <a:ext cx="2525800" cy="4505900"/>
          </a:xfrm>
          <a:prstGeom prst="rect">
            <a:avLst/>
          </a:prstGeom>
          <a:noFill/>
          <a:ln>
            <a:noFill/>
          </a:ln>
        </p:spPr>
      </p:pic>
      <p:sp>
        <p:nvSpPr>
          <p:cNvPr id="1051" name="Google Shape;1051;p161"/>
          <p:cNvSpPr txBox="1"/>
          <p:nvPr/>
        </p:nvSpPr>
        <p:spPr>
          <a:xfrm>
            <a:off x="2318400" y="298150"/>
            <a:ext cx="5946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CLAVES Y DATOS EXTERNOS</a:t>
            </a:r>
            <a:endParaRPr b="1" sz="1500">
              <a:latin typeface="DM Sans"/>
              <a:ea typeface="DM Sans"/>
              <a:cs typeface="DM Sans"/>
              <a:sym typeface="DM Sans"/>
            </a:endParaRPr>
          </a:p>
        </p:txBody>
      </p:sp>
      <p:sp>
        <p:nvSpPr>
          <p:cNvPr id="1052" name="Google Shape;1052;p161"/>
          <p:cNvSpPr/>
          <p:nvPr/>
        </p:nvSpPr>
        <p:spPr>
          <a:xfrm>
            <a:off x="3131852" y="856450"/>
            <a:ext cx="15756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pic>
        <p:nvPicPr>
          <p:cNvPr id="1053" name="Google Shape;1053;p161"/>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054" name="Google Shape;1054;p161"/>
          <p:cNvSpPr txBox="1"/>
          <p:nvPr/>
        </p:nvSpPr>
        <p:spPr>
          <a:xfrm>
            <a:off x="4156500" y="3471875"/>
            <a:ext cx="4656300" cy="10158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3</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Analizar el diseño de una base de datos es también pensar cómo van a crecer nuestros datos. Un buen diseño resiste el paso del tiempo. ⏳</a:t>
            </a:r>
            <a:endParaRPr b="1" i="1" sz="1350">
              <a:solidFill>
                <a:schemeClr val="dk2"/>
              </a:solidFill>
              <a:latin typeface="DM Sans"/>
              <a:ea typeface="DM Sans"/>
              <a:cs typeface="DM Sans"/>
              <a:sym typeface="DM Sans"/>
            </a:endParaRPr>
          </a:p>
        </p:txBody>
      </p:sp>
      <p:grpSp>
        <p:nvGrpSpPr>
          <p:cNvPr id="1055" name="Google Shape;1055;p161"/>
          <p:cNvGrpSpPr/>
          <p:nvPr/>
        </p:nvGrpSpPr>
        <p:grpSpPr>
          <a:xfrm>
            <a:off x="3924878" y="3623663"/>
            <a:ext cx="445206" cy="558300"/>
            <a:chOff x="3959538" y="4088925"/>
            <a:chExt cx="407325" cy="558300"/>
          </a:xfrm>
        </p:grpSpPr>
        <p:sp>
          <p:nvSpPr>
            <p:cNvPr id="1056" name="Google Shape;1056;p16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7" name="Google Shape;1057;p161"/>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grpSp>
        <p:nvGrpSpPr>
          <p:cNvPr id="1058" name="Google Shape;1058;p161"/>
          <p:cNvGrpSpPr/>
          <p:nvPr/>
        </p:nvGrpSpPr>
        <p:grpSpPr>
          <a:xfrm>
            <a:off x="8289540" y="146660"/>
            <a:ext cx="623188" cy="623188"/>
            <a:chOff x="5323100" y="2467173"/>
            <a:chExt cx="738900" cy="738900"/>
          </a:xfrm>
        </p:grpSpPr>
        <p:sp>
          <p:nvSpPr>
            <p:cNvPr id="1059" name="Google Shape;1059;p16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060" name="Google Shape;1060;p161"/>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62"/>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69" name="Shape 1069"/>
        <p:cNvGrpSpPr/>
        <p:nvPr/>
      </p:nvGrpSpPr>
      <p:grpSpPr>
        <a:xfrm>
          <a:off x="0" y="0"/>
          <a:ext cx="0" cy="0"/>
          <a:chOff x="0" y="0"/>
          <a:chExt cx="0" cy="0"/>
        </a:xfrm>
      </p:grpSpPr>
      <p:sp>
        <p:nvSpPr>
          <p:cNvPr id="1070" name="Google Shape;1070;p16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2000">
              <a:solidFill>
                <a:srgbClr val="8215BC"/>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rgbClr val="8215BC"/>
              </a:solidFill>
              <a:latin typeface="DM Sans"/>
              <a:ea typeface="DM Sans"/>
              <a:cs typeface="DM Sans"/>
              <a:sym typeface="DM Sans"/>
            </a:endParaRPr>
          </a:p>
        </p:txBody>
      </p:sp>
      <p:sp>
        <p:nvSpPr>
          <p:cNvPr id="1071" name="Google Shape;1071;p163"/>
          <p:cNvSpPr txBox="1"/>
          <p:nvPr/>
        </p:nvSpPr>
        <p:spPr>
          <a:xfrm>
            <a:off x="897150" y="1576389"/>
            <a:ext cx="7349700" cy="27297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primera impresión al analizar el archivo con los datos es considerar al nombre del departamento como clave primaria dado que de eso se trata la base. Sin embargo, podrían existir departamentos o municipios con igual nombre y distinta provincia. 🤷🏻‍♂️ En ese caso debiéramos considerar una clave primaria compuesta, es decir, conformada por dos campos. Por ejemplo, hay dos municipios MERLO, uno en Buenos Aires, otro en San Luis. La forma de diferenciarlos como PK será: Merlo-San Luis, Merlo-Buenos Aires (por municipio - provincia).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Para pensar: ¿Qué función cumple la columna ID?</a:t>
            </a:r>
            <a:endParaRPr sz="1350">
              <a:solidFill>
                <a:srgbClr val="FFFFFF"/>
              </a:solidFill>
              <a:latin typeface="DM Sans"/>
              <a:ea typeface="DM Sans"/>
              <a:cs typeface="DM Sans"/>
              <a:sym typeface="DM Sans"/>
            </a:endParaRPr>
          </a:p>
        </p:txBody>
      </p:sp>
      <p:sp>
        <p:nvSpPr>
          <p:cNvPr id="1072" name="Google Shape;1072;p163"/>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
        <p:nvSpPr>
          <p:cNvPr id="1073" name="Google Shape;1073;p163"/>
          <p:cNvSpPr/>
          <p:nvPr/>
        </p:nvSpPr>
        <p:spPr>
          <a:xfrm>
            <a:off x="897150" y="856450"/>
            <a:ext cx="3222900" cy="285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Claves primarias</a:t>
            </a:r>
            <a:endParaRPr b="1">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7" name="Shape 1077"/>
        <p:cNvGrpSpPr/>
        <p:nvPr/>
      </p:nvGrpSpPr>
      <p:grpSpPr>
        <a:xfrm>
          <a:off x="0" y="0"/>
          <a:ext cx="0" cy="0"/>
          <a:chOff x="0" y="0"/>
          <a:chExt cx="0" cy="0"/>
        </a:xfrm>
      </p:grpSpPr>
      <p:sp>
        <p:nvSpPr>
          <p:cNvPr id="1078" name="Google Shape;1078;p1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79" name="Google Shape;1079;p164"/>
          <p:cNvSpPr txBox="1"/>
          <p:nvPr/>
        </p:nvSpPr>
        <p:spPr>
          <a:xfrm>
            <a:off x="631650" y="1553050"/>
            <a:ext cx="7880700" cy="27084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just">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Hay dos columnas ID: una para los municipios/departamentos, otra para las provincias. A la hora de definir claves primarias es conveniente usar números dado que estos son más “baratos” para almacenar y procesar. Nuestra tabla de municipios tiene datos redundantes, el ID hace referencia al nombre, con lo cual una de las columnas sobra.🗑️ El espacio cuesta dinero, el procesamiento cuesta dinero, por lo que al diseñar nuestra base debemos ahorrar todo el espacio posible. Así que podríamos generar dos tablas externas, una con los nombres de las provincias y otra con los nombres de los municipios. Entonces ganaremos reusabilidad y ahorraremos espacio. 👌🏻</a:t>
            </a:r>
            <a:endParaRPr sz="1350">
              <a:solidFill>
                <a:srgbClr val="FFFFFF"/>
              </a:solidFill>
              <a:latin typeface="DM Sans"/>
              <a:ea typeface="DM Sans"/>
              <a:cs typeface="DM Sans"/>
              <a:sym typeface="DM Sans"/>
            </a:endParaRPr>
          </a:p>
        </p:txBody>
      </p:sp>
      <p:sp>
        <p:nvSpPr>
          <p:cNvPr id="1080" name="Google Shape;1080;p164"/>
          <p:cNvSpPr/>
          <p:nvPr/>
        </p:nvSpPr>
        <p:spPr>
          <a:xfrm>
            <a:off x="1023350" y="856450"/>
            <a:ext cx="3363600" cy="293100"/>
          </a:xfrm>
          <a:prstGeom prst="roundRect">
            <a:avLst>
              <a:gd fmla="val 16667" name="adj"/>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Claves foráneas</a:t>
            </a:r>
            <a:endParaRPr b="1">
              <a:solidFill>
                <a:schemeClr val="lt1"/>
              </a:solidFill>
              <a:latin typeface="DM Sans"/>
              <a:ea typeface="DM Sans"/>
              <a:cs typeface="DM Sans"/>
              <a:sym typeface="DM Sans"/>
            </a:endParaRPr>
          </a:p>
        </p:txBody>
      </p:sp>
      <p:sp>
        <p:nvSpPr>
          <p:cNvPr id="1081" name="Google Shape;1081;p164"/>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5" name="Shape 1085"/>
        <p:cNvGrpSpPr/>
        <p:nvPr/>
      </p:nvGrpSpPr>
      <p:grpSpPr>
        <a:xfrm>
          <a:off x="0" y="0"/>
          <a:ext cx="0" cy="0"/>
          <a:chOff x="0" y="0"/>
          <a:chExt cx="0" cy="0"/>
        </a:xfrm>
      </p:grpSpPr>
      <p:sp>
        <p:nvSpPr>
          <p:cNvPr id="1086" name="Google Shape;1086;p1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7" name="Google Shape;1087;p165"/>
          <p:cNvSpPr txBox="1"/>
          <p:nvPr/>
        </p:nvSpPr>
        <p:spPr>
          <a:xfrm>
            <a:off x="631650" y="1454675"/>
            <a:ext cx="7880700" cy="26571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just">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No muchos lo saben, pero hay un Londres en Argentina, 😲 precisamente en la provincia de Catamarca. Si uniéramos nuestros datos con los condados de Inglaterra, tendríamos dos Londres. Datos duplicados en una base de datos, uno de los peores errores. </a:t>
            </a:r>
            <a:endParaRPr sz="1350">
              <a:solidFill>
                <a:schemeClr val="dk1"/>
              </a:solidFill>
              <a:latin typeface="DM Sans"/>
              <a:ea typeface="DM Sans"/>
              <a:cs typeface="DM Sans"/>
              <a:sym typeface="DM Sans"/>
            </a:endParaRPr>
          </a:p>
          <a:p>
            <a:pPr indent="0" lvl="0" marL="0" rtl="0" algn="just">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Entonces debiéramos generar una nueva tabla que contenga los datos de los países y una nueva columna en nuestro conjunto de datos original que haga las veces de Foreign Key a la tabla de países. De esa manera podremos saber si se trata de Londres Catamarca, Argentina, o Londres, Gran Londres, Inglaterra. ¿Se imaginan cuántos Londres hay en el mundo? Miren y piensen los problemas que se pueden evitar al saber esto: </a:t>
            </a:r>
            <a:br>
              <a:rPr lang="es-419" sz="1350">
                <a:solidFill>
                  <a:schemeClr val="dk1"/>
                </a:solidFill>
                <a:latin typeface="DM Sans"/>
                <a:ea typeface="DM Sans"/>
                <a:cs typeface="DM Sans"/>
                <a:sym typeface="DM Sans"/>
              </a:rPr>
            </a:br>
            <a:r>
              <a:rPr lang="es-419" sz="1350" u="sng">
                <a:solidFill>
                  <a:srgbClr val="83AEFB"/>
                </a:solidFill>
                <a:latin typeface="DM Sans"/>
                <a:ea typeface="DM Sans"/>
                <a:cs typeface="DM Sans"/>
                <a:sym typeface="DM Sans"/>
                <a:hlinkClick r:id="rId3">
                  <a:extLst>
                    <a:ext uri="{A12FA001-AC4F-418D-AE19-62706E023703}">
                      <ahyp:hlinkClr val="tx"/>
                    </a:ext>
                  </a:extLst>
                </a:hlinkClick>
              </a:rPr>
              <a:t>https://es.wikipedia.org/wiki/London</a:t>
            </a:r>
            <a:endParaRPr sz="1350">
              <a:solidFill>
                <a:srgbClr val="83AEFB"/>
              </a:solidFill>
              <a:latin typeface="DM Sans"/>
              <a:ea typeface="DM Sans"/>
              <a:cs typeface="DM Sans"/>
              <a:sym typeface="DM Sans"/>
            </a:endParaRPr>
          </a:p>
        </p:txBody>
      </p:sp>
      <p:sp>
        <p:nvSpPr>
          <p:cNvPr id="1088" name="Google Shape;1088;p165"/>
          <p:cNvSpPr/>
          <p:nvPr/>
        </p:nvSpPr>
        <p:spPr>
          <a:xfrm>
            <a:off x="952175" y="856450"/>
            <a:ext cx="41469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4">
                  <a:extLst>
                    <a:ext uri="{A12FA001-AC4F-418D-AE19-62706E023703}">
                      <ahyp:hlinkClr val="tx"/>
                    </a:ext>
                  </a:extLst>
                </a:hlinkClick>
              </a:rPr>
              <a:t>Claves y datos externos</a:t>
            </a:r>
            <a:endParaRPr b="1">
              <a:solidFill>
                <a:schemeClr val="lt1"/>
              </a:solidFill>
              <a:latin typeface="DM Sans"/>
              <a:ea typeface="DM Sans"/>
              <a:cs typeface="DM Sans"/>
              <a:sym typeface="DM Sans"/>
            </a:endParaRPr>
          </a:p>
        </p:txBody>
      </p:sp>
      <p:sp>
        <p:nvSpPr>
          <p:cNvPr id="1089" name="Google Shape;1089;p165"/>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66"/>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4 - Sublenguaje SQL DDL I</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67"/>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9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Data Analytics</a:t>
            </a:r>
            <a:endParaRPr b="1" sz="4000">
              <a:solidFill>
                <a:schemeClr val="dk1"/>
              </a:solidFill>
              <a:latin typeface="DM Sans"/>
              <a:ea typeface="DM Sans"/>
              <a:cs typeface="DM Sans"/>
              <a:sym typeface="DM Sans"/>
            </a:endParaRPr>
          </a:p>
        </p:txBody>
      </p:sp>
      <p:sp>
        <p:nvSpPr>
          <p:cNvPr id="359" name="Google Shape;359;p9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CLASE 0</a:t>
            </a:r>
            <a:r>
              <a:rPr lang="es-419" sz="1800">
                <a:solidFill>
                  <a:schemeClr val="dk1"/>
                </a:solidFill>
                <a:latin typeface="DM Sans"/>
                <a:ea typeface="DM Sans"/>
                <a:cs typeface="DM Sans"/>
                <a:sym typeface="DM Sans"/>
              </a:rPr>
              <a:t>1</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68"/>
          <p:cNvSpPr txBox="1"/>
          <p:nvPr/>
        </p:nvSpPr>
        <p:spPr>
          <a:xfrm>
            <a:off x="3755575" y="1485875"/>
            <a:ext cx="4990200" cy="177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Ya que estamos conociendo en profundidad el archivo de municipios, vamos a crear unas tablas ¿Te animas?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Recuerden descargar los datos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municipios de Argentina</a:t>
            </a:r>
            <a:r>
              <a:rPr lang="es-419" sz="1350">
                <a:solidFill>
                  <a:srgbClr val="83AEFB"/>
                </a:solidFill>
                <a:highlight>
                  <a:schemeClr val="lt1"/>
                </a:highlight>
                <a:latin typeface="DM Sans"/>
                <a:ea typeface="DM Sans"/>
                <a:cs typeface="DM Sans"/>
                <a:sym typeface="DM Sans"/>
              </a:rPr>
              <a:t>. </a:t>
            </a:r>
            <a:endParaRPr sz="1350">
              <a:solidFill>
                <a:srgbClr val="83AEFB"/>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Vamos a crear una base de datos llamada </a:t>
            </a:r>
            <a:r>
              <a:rPr i="1" lang="es-419" sz="1350">
                <a:solidFill>
                  <a:schemeClr val="dk1"/>
                </a:solidFill>
                <a:highlight>
                  <a:schemeClr val="lt1"/>
                </a:highlight>
                <a:latin typeface="DM Sans"/>
                <a:ea typeface="DM Sans"/>
                <a:cs typeface="DM Sans"/>
                <a:sym typeface="DM Sans"/>
              </a:rPr>
              <a:t>MUNICIPIOS</a:t>
            </a:r>
            <a:r>
              <a:rPr lang="es-419" sz="1350">
                <a:solidFill>
                  <a:schemeClr val="dk1"/>
                </a:solidFill>
                <a:highlight>
                  <a:schemeClr val="lt1"/>
                </a:highlight>
                <a:latin typeface="DM Sans"/>
                <a:ea typeface="DM Sans"/>
                <a:cs typeface="DM Sans"/>
                <a:sym typeface="DM Sans"/>
              </a:rPr>
              <a:t>.</a:t>
            </a:r>
            <a:endParaRPr sz="1350">
              <a:solidFill>
                <a:schemeClr val="dk1"/>
              </a:solidFill>
              <a:highlight>
                <a:srgbClr val="FFFFFF"/>
              </a:highlight>
              <a:latin typeface="DM Sans"/>
              <a:ea typeface="DM Sans"/>
              <a:cs typeface="DM Sans"/>
              <a:sym typeface="DM Sans"/>
            </a:endParaRPr>
          </a:p>
        </p:txBody>
      </p:sp>
      <p:pic>
        <p:nvPicPr>
          <p:cNvPr id="1105" name="Google Shape;1105;p168"/>
          <p:cNvPicPr preferRelativeResize="0"/>
          <p:nvPr/>
        </p:nvPicPr>
        <p:blipFill>
          <a:blip r:embed="rId4">
            <a:alphaModFix/>
          </a:blip>
          <a:stretch>
            <a:fillRect/>
          </a:stretch>
        </p:blipFill>
        <p:spPr>
          <a:xfrm>
            <a:off x="208425" y="318800"/>
            <a:ext cx="2525800" cy="4505900"/>
          </a:xfrm>
          <a:prstGeom prst="rect">
            <a:avLst/>
          </a:prstGeom>
          <a:noFill/>
          <a:ln>
            <a:noFill/>
          </a:ln>
        </p:spPr>
      </p:pic>
      <p:sp>
        <p:nvSpPr>
          <p:cNvPr id="1106" name="Google Shape;1106;p168"/>
          <p:cNvSpPr txBox="1"/>
          <p:nvPr/>
        </p:nvSpPr>
        <p:spPr>
          <a:xfrm>
            <a:off x="1937400" y="298150"/>
            <a:ext cx="64008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200">
                <a:latin typeface="DM Sans"/>
                <a:ea typeface="DM Sans"/>
                <a:cs typeface="DM Sans"/>
                <a:sym typeface="DM Sans"/>
              </a:rPr>
              <a:t>CREACIÓN DE BASES DE DATOS</a:t>
            </a:r>
            <a:endParaRPr b="1" sz="3200">
              <a:latin typeface="DM Sans"/>
              <a:ea typeface="DM Sans"/>
              <a:cs typeface="DM Sans"/>
              <a:sym typeface="DM Sans"/>
            </a:endParaRPr>
          </a:p>
        </p:txBody>
      </p:sp>
      <p:pic>
        <p:nvPicPr>
          <p:cNvPr id="1107" name="Google Shape;1107;p168"/>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108" name="Google Shape;1108;p168"/>
          <p:cNvSpPr txBox="1"/>
          <p:nvPr/>
        </p:nvSpPr>
        <p:spPr>
          <a:xfrm>
            <a:off x="4089475" y="3505400"/>
            <a:ext cx="4656300" cy="10158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1:</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La creación de la base de datos es la piedra fundamental sobre la cual trabajaremos. Es el lugar donde crearemos nuestras tablas. 🧩</a:t>
            </a:r>
            <a:endParaRPr b="1" i="1" sz="1350">
              <a:solidFill>
                <a:schemeClr val="dk2"/>
              </a:solidFill>
              <a:latin typeface="DM Sans"/>
              <a:ea typeface="DM Sans"/>
              <a:cs typeface="DM Sans"/>
              <a:sym typeface="DM Sans"/>
            </a:endParaRPr>
          </a:p>
        </p:txBody>
      </p:sp>
      <p:grpSp>
        <p:nvGrpSpPr>
          <p:cNvPr id="1109" name="Google Shape;1109;p168"/>
          <p:cNvGrpSpPr/>
          <p:nvPr/>
        </p:nvGrpSpPr>
        <p:grpSpPr>
          <a:xfrm>
            <a:off x="3864128" y="3597938"/>
            <a:ext cx="445206" cy="558300"/>
            <a:chOff x="3959538" y="4088925"/>
            <a:chExt cx="407325" cy="558300"/>
          </a:xfrm>
        </p:grpSpPr>
        <p:sp>
          <p:nvSpPr>
            <p:cNvPr id="1110" name="Google Shape;1110;p168"/>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1" name="Google Shape;1111;p168"/>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1112" name="Google Shape;1112;p168"/>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113" name="Google Shape;1113;p168"/>
          <p:cNvGrpSpPr/>
          <p:nvPr/>
        </p:nvGrpSpPr>
        <p:grpSpPr>
          <a:xfrm>
            <a:off x="8289540" y="146660"/>
            <a:ext cx="623188" cy="623188"/>
            <a:chOff x="5323100" y="2467173"/>
            <a:chExt cx="738900" cy="738900"/>
          </a:xfrm>
        </p:grpSpPr>
        <p:sp>
          <p:nvSpPr>
            <p:cNvPr id="1114" name="Google Shape;1114;p16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15" name="Google Shape;1115;p168"/>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69"/>
          <p:cNvSpPr txBox="1"/>
          <p:nvPr/>
        </p:nvSpPr>
        <p:spPr>
          <a:xfrm>
            <a:off x="3864125" y="1448775"/>
            <a:ext cx="4881600" cy="172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Siguiendo con el archivo de municipios, vamos a crear más tablas.🤩 Recuerden descargar los datos de </a:t>
            </a:r>
            <a:r>
              <a:rPr lang="es-419"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municipios de Argentina</a:t>
            </a:r>
            <a:r>
              <a:rPr lang="es-419" sz="1350">
                <a:solidFill>
                  <a:srgbClr val="83AEFB"/>
                </a:solidFill>
                <a:highlight>
                  <a:schemeClr val="lt1"/>
                </a:highlight>
                <a:latin typeface="DM Sans"/>
                <a:ea typeface="DM Sans"/>
                <a:cs typeface="DM Sans"/>
                <a:sym typeface="DM Sans"/>
              </a:rPr>
              <a:t>. </a:t>
            </a:r>
            <a:endParaRPr sz="1350">
              <a:solidFill>
                <a:srgbClr val="83AEFB"/>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Vamos a crear una tabla PAIS que contenga dos campos, un </a:t>
            </a:r>
            <a:r>
              <a:rPr b="1" lang="es-419" sz="1350">
                <a:solidFill>
                  <a:schemeClr val="dk1"/>
                </a:solidFill>
                <a:highlight>
                  <a:schemeClr val="lt1"/>
                </a:highlight>
                <a:latin typeface="DM Sans"/>
                <a:ea typeface="DM Sans"/>
                <a:cs typeface="DM Sans"/>
                <a:sym typeface="DM Sans"/>
              </a:rPr>
              <a:t>ID de país</a:t>
            </a:r>
            <a:r>
              <a:rPr lang="es-419" sz="1350">
                <a:solidFill>
                  <a:schemeClr val="dk1"/>
                </a:solidFill>
                <a:highlight>
                  <a:schemeClr val="lt1"/>
                </a:highlight>
                <a:latin typeface="DM Sans"/>
                <a:ea typeface="DM Sans"/>
                <a:cs typeface="DM Sans"/>
                <a:sym typeface="DM Sans"/>
              </a:rPr>
              <a:t> y el </a:t>
            </a:r>
            <a:r>
              <a:rPr b="1" lang="es-419" sz="1350">
                <a:solidFill>
                  <a:schemeClr val="dk1"/>
                </a:solidFill>
                <a:highlight>
                  <a:schemeClr val="lt1"/>
                </a:highlight>
                <a:latin typeface="DM Sans"/>
                <a:ea typeface="DM Sans"/>
                <a:cs typeface="DM Sans"/>
                <a:sym typeface="DM Sans"/>
              </a:rPr>
              <a:t>nombre del país</a:t>
            </a:r>
            <a:r>
              <a:rPr lang="es-419" sz="1350">
                <a:solidFill>
                  <a:schemeClr val="dk1"/>
                </a:solidFill>
                <a:highlight>
                  <a:schemeClr val="lt1"/>
                </a:highlight>
                <a:latin typeface="DM Sans"/>
                <a:ea typeface="DM Sans"/>
                <a:cs typeface="DM Sans"/>
                <a:sym typeface="DM Sans"/>
              </a:rPr>
              <a:t>. Ninguno de ellos puede ser nulo.</a:t>
            </a:r>
            <a:endParaRPr sz="1350">
              <a:solidFill>
                <a:schemeClr val="dk1"/>
              </a:solidFill>
              <a:highlight>
                <a:srgbClr val="FFFFFF"/>
              </a:highlight>
              <a:latin typeface="DM Sans"/>
              <a:ea typeface="DM Sans"/>
              <a:cs typeface="DM Sans"/>
              <a:sym typeface="DM Sans"/>
            </a:endParaRPr>
          </a:p>
        </p:txBody>
      </p:sp>
      <p:pic>
        <p:nvPicPr>
          <p:cNvPr id="1121" name="Google Shape;1121;p169"/>
          <p:cNvPicPr preferRelativeResize="0"/>
          <p:nvPr/>
        </p:nvPicPr>
        <p:blipFill>
          <a:blip r:embed="rId4">
            <a:alphaModFix/>
          </a:blip>
          <a:stretch>
            <a:fillRect/>
          </a:stretch>
        </p:blipFill>
        <p:spPr>
          <a:xfrm>
            <a:off x="208425" y="318800"/>
            <a:ext cx="2525800" cy="4505900"/>
          </a:xfrm>
          <a:prstGeom prst="rect">
            <a:avLst/>
          </a:prstGeom>
          <a:noFill/>
          <a:ln>
            <a:noFill/>
          </a:ln>
        </p:spPr>
      </p:pic>
      <p:sp>
        <p:nvSpPr>
          <p:cNvPr id="1122" name="Google Shape;1122;p169"/>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CREACIÓN DE TABLAS I</a:t>
            </a:r>
            <a:endParaRPr b="1" sz="1500">
              <a:latin typeface="DM Sans"/>
              <a:ea typeface="DM Sans"/>
              <a:cs typeface="DM Sans"/>
              <a:sym typeface="DM Sans"/>
            </a:endParaRPr>
          </a:p>
        </p:txBody>
      </p:sp>
      <p:pic>
        <p:nvPicPr>
          <p:cNvPr id="1123" name="Google Shape;1123;p169"/>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124" name="Google Shape;1124;p169"/>
          <p:cNvSpPr txBox="1"/>
          <p:nvPr/>
        </p:nvSpPr>
        <p:spPr>
          <a:xfrm>
            <a:off x="4089475" y="3354850"/>
            <a:ext cx="4656300" cy="843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Clr>
                <a:schemeClr val="dk1"/>
              </a:buClr>
              <a:buSzPts val="1100"/>
              <a:buFont typeface="Arial"/>
              <a:buNone/>
            </a:pPr>
            <a:r>
              <a:rPr b="1" i="1" lang="es-419" sz="1350">
                <a:solidFill>
                  <a:schemeClr val="dk2"/>
                </a:solidFill>
                <a:latin typeface="DM Sans"/>
                <a:ea typeface="DM Sans"/>
                <a:cs typeface="DM Sans"/>
                <a:sym typeface="DM Sans"/>
              </a:rPr>
              <a:t>Notas actividad 2:</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 La creación de tablas es el paso inicial para un buen análisis. Datos mal almacenados darán malos resultados. </a:t>
            </a:r>
            <a:endParaRPr b="1" i="1" sz="1350">
              <a:solidFill>
                <a:schemeClr val="dk2"/>
              </a:solidFill>
              <a:latin typeface="DM Sans"/>
              <a:ea typeface="DM Sans"/>
              <a:cs typeface="DM Sans"/>
              <a:sym typeface="DM Sans"/>
            </a:endParaRPr>
          </a:p>
        </p:txBody>
      </p:sp>
      <p:grpSp>
        <p:nvGrpSpPr>
          <p:cNvPr id="1125" name="Google Shape;1125;p169"/>
          <p:cNvGrpSpPr/>
          <p:nvPr/>
        </p:nvGrpSpPr>
        <p:grpSpPr>
          <a:xfrm>
            <a:off x="3864128" y="3572588"/>
            <a:ext cx="445206" cy="558300"/>
            <a:chOff x="3959538" y="4088925"/>
            <a:chExt cx="407325" cy="558300"/>
          </a:xfrm>
        </p:grpSpPr>
        <p:sp>
          <p:nvSpPr>
            <p:cNvPr id="1126" name="Google Shape;1126;p169"/>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7" name="Google Shape;1127;p169"/>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1128" name="Google Shape;1128;p169"/>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129" name="Google Shape;1129;p169"/>
          <p:cNvGrpSpPr/>
          <p:nvPr/>
        </p:nvGrpSpPr>
        <p:grpSpPr>
          <a:xfrm>
            <a:off x="8289540" y="146660"/>
            <a:ext cx="623188" cy="623188"/>
            <a:chOff x="5323100" y="2467173"/>
            <a:chExt cx="738900" cy="738900"/>
          </a:xfrm>
        </p:grpSpPr>
        <p:sp>
          <p:nvSpPr>
            <p:cNvPr id="1130" name="Google Shape;1130;p16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31" name="Google Shape;1131;p169"/>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70"/>
          <p:cNvSpPr txBox="1"/>
          <p:nvPr/>
        </p:nvSpPr>
        <p:spPr>
          <a:xfrm>
            <a:off x="3592050" y="1770900"/>
            <a:ext cx="5106900" cy="133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Vamos también a crear una tabla llamada PROVINCIA 😬 que contenga cuatro campos: un </a:t>
            </a:r>
            <a:r>
              <a:rPr b="1" lang="es-419" sz="1350">
                <a:solidFill>
                  <a:schemeClr val="dk1"/>
                </a:solidFill>
                <a:highlight>
                  <a:schemeClr val="lt1"/>
                </a:highlight>
                <a:latin typeface="DM Sans"/>
                <a:ea typeface="DM Sans"/>
                <a:cs typeface="DM Sans"/>
                <a:sym typeface="DM Sans"/>
              </a:rPr>
              <a:t>ID de provincia</a:t>
            </a:r>
            <a:r>
              <a:rPr lang="es-419" sz="1350">
                <a:solidFill>
                  <a:schemeClr val="dk1"/>
                </a:solidFill>
                <a:highlight>
                  <a:schemeClr val="lt1"/>
                </a:highlight>
                <a:latin typeface="DM Sans"/>
                <a:ea typeface="DM Sans"/>
                <a:cs typeface="DM Sans"/>
                <a:sym typeface="DM Sans"/>
              </a:rPr>
              <a:t>, el </a:t>
            </a:r>
            <a:r>
              <a:rPr b="1" lang="es-419" sz="1350">
                <a:solidFill>
                  <a:schemeClr val="dk1"/>
                </a:solidFill>
                <a:highlight>
                  <a:schemeClr val="lt1"/>
                </a:highlight>
                <a:latin typeface="DM Sans"/>
                <a:ea typeface="DM Sans"/>
                <a:cs typeface="DM Sans"/>
                <a:sym typeface="DM Sans"/>
              </a:rPr>
              <a:t>nombre de la provincia</a:t>
            </a:r>
            <a:r>
              <a:rPr lang="es-419" sz="1350">
                <a:solidFill>
                  <a:schemeClr val="dk1"/>
                </a:solidFill>
                <a:highlight>
                  <a:schemeClr val="lt1"/>
                </a:highlight>
                <a:latin typeface="DM Sans"/>
                <a:ea typeface="DM Sans"/>
                <a:cs typeface="DM Sans"/>
                <a:sym typeface="DM Sans"/>
              </a:rPr>
              <a:t>, el </a:t>
            </a:r>
            <a:r>
              <a:rPr b="1" lang="es-419" sz="1350">
                <a:solidFill>
                  <a:schemeClr val="dk1"/>
                </a:solidFill>
                <a:highlight>
                  <a:schemeClr val="lt1"/>
                </a:highlight>
                <a:latin typeface="DM Sans"/>
                <a:ea typeface="DM Sans"/>
                <a:cs typeface="DM Sans"/>
                <a:sym typeface="DM Sans"/>
              </a:rPr>
              <a:t>ID del país</a:t>
            </a:r>
            <a:r>
              <a:rPr lang="es-419" sz="1350">
                <a:solidFill>
                  <a:schemeClr val="dk1"/>
                </a:solidFill>
                <a:highlight>
                  <a:schemeClr val="lt1"/>
                </a:highlight>
                <a:latin typeface="DM Sans"/>
                <a:ea typeface="DM Sans"/>
                <a:cs typeface="DM Sans"/>
                <a:sym typeface="DM Sans"/>
              </a:rPr>
              <a:t> al que pertenece y si </a:t>
            </a:r>
            <a:r>
              <a:rPr b="1" lang="es-419" sz="1350">
                <a:solidFill>
                  <a:schemeClr val="dk1"/>
                </a:solidFill>
                <a:highlight>
                  <a:schemeClr val="lt1"/>
                </a:highlight>
                <a:latin typeface="DM Sans"/>
                <a:ea typeface="DM Sans"/>
                <a:cs typeface="DM Sans"/>
                <a:sym typeface="DM Sans"/>
              </a:rPr>
              <a:t>limita con otro país</a:t>
            </a:r>
            <a:r>
              <a:rPr lang="es-419" sz="1350">
                <a:solidFill>
                  <a:schemeClr val="dk1"/>
                </a:solidFill>
                <a:highlight>
                  <a:schemeClr val="lt1"/>
                </a:highlight>
                <a:latin typeface="DM Sans"/>
                <a:ea typeface="DM Sans"/>
                <a:cs typeface="DM Sans"/>
                <a:sym typeface="DM Sans"/>
              </a:rPr>
              <a:t>. Ninguno de ellos puede ser nulo. </a:t>
            </a:r>
            <a:endParaRPr sz="1350">
              <a:solidFill>
                <a:schemeClr val="dk1"/>
              </a:solidFill>
              <a:highlight>
                <a:srgbClr val="FFFFFF"/>
              </a:highlight>
              <a:latin typeface="DM Sans"/>
              <a:ea typeface="DM Sans"/>
              <a:cs typeface="DM Sans"/>
              <a:sym typeface="DM Sans"/>
            </a:endParaRPr>
          </a:p>
        </p:txBody>
      </p:sp>
      <p:pic>
        <p:nvPicPr>
          <p:cNvPr id="1137" name="Google Shape;1137;p170"/>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138" name="Google Shape;1138;p170"/>
          <p:cNvSpPr txBox="1"/>
          <p:nvPr/>
        </p:nvSpPr>
        <p:spPr>
          <a:xfrm>
            <a:off x="1937400" y="298150"/>
            <a:ext cx="6213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CREACIÓN DE TABLAS II</a:t>
            </a:r>
            <a:endParaRPr b="1" sz="4000">
              <a:latin typeface="DM Sans"/>
              <a:ea typeface="DM Sans"/>
              <a:cs typeface="DM Sans"/>
              <a:sym typeface="DM Sans"/>
            </a:endParaRPr>
          </a:p>
        </p:txBody>
      </p:sp>
      <p:pic>
        <p:nvPicPr>
          <p:cNvPr id="1139" name="Google Shape;1139;p170"/>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140" name="Google Shape;1140;p170"/>
          <p:cNvSpPr txBox="1"/>
          <p:nvPr/>
        </p:nvSpPr>
        <p:spPr>
          <a:xfrm>
            <a:off x="3644550" y="3513500"/>
            <a:ext cx="5054400" cy="9795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3:</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Los campos booleanos son muy útiles y muy usados. Solamente pueden tomar dos valores. A pesar de contener letras o números su definición es diferente. 👍</a:t>
            </a:r>
            <a:endParaRPr b="1" i="1" sz="1350">
              <a:solidFill>
                <a:schemeClr val="dk2"/>
              </a:solidFill>
              <a:latin typeface="DM Sans"/>
              <a:ea typeface="DM Sans"/>
              <a:cs typeface="DM Sans"/>
              <a:sym typeface="DM Sans"/>
            </a:endParaRPr>
          </a:p>
        </p:txBody>
      </p:sp>
      <p:grpSp>
        <p:nvGrpSpPr>
          <p:cNvPr id="1141" name="Google Shape;1141;p170"/>
          <p:cNvGrpSpPr/>
          <p:nvPr/>
        </p:nvGrpSpPr>
        <p:grpSpPr>
          <a:xfrm>
            <a:off x="3411103" y="3764738"/>
            <a:ext cx="445206" cy="558300"/>
            <a:chOff x="3959538" y="4088925"/>
            <a:chExt cx="407325" cy="558300"/>
          </a:xfrm>
        </p:grpSpPr>
        <p:sp>
          <p:nvSpPr>
            <p:cNvPr id="1142" name="Google Shape;1142;p170"/>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43" name="Google Shape;1143;p170"/>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144" name="Google Shape;1144;p170"/>
          <p:cNvSpPr/>
          <p:nvPr/>
        </p:nvSpPr>
        <p:spPr>
          <a:xfrm>
            <a:off x="2881750" y="998825"/>
            <a:ext cx="16122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145" name="Google Shape;1145;p170"/>
          <p:cNvGrpSpPr/>
          <p:nvPr/>
        </p:nvGrpSpPr>
        <p:grpSpPr>
          <a:xfrm>
            <a:off x="8289540" y="146660"/>
            <a:ext cx="623188" cy="623188"/>
            <a:chOff x="5323100" y="2467173"/>
            <a:chExt cx="738900" cy="738900"/>
          </a:xfrm>
        </p:grpSpPr>
        <p:sp>
          <p:nvSpPr>
            <p:cNvPr id="1146" name="Google Shape;1146;p17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47" name="Google Shape;1147;p170"/>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71"/>
          <p:cNvSpPr txBox="1"/>
          <p:nvPr/>
        </p:nvSpPr>
        <p:spPr>
          <a:xfrm>
            <a:off x="3223800" y="1716064"/>
            <a:ext cx="5426700" cy="141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Muchas veces necesitamos importar datos que ya están creados en otro formato ¿Cierto? 😏 Vamos a subir nuestro archivo de Municipios a SQL de forma tal que se cree una tabla.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Investiga cómo cargar el archivo de municipios en SQL.</a:t>
            </a:r>
            <a:endParaRPr sz="1350">
              <a:solidFill>
                <a:schemeClr val="dk1"/>
              </a:solidFill>
              <a:highlight>
                <a:srgbClr val="FFFFFF"/>
              </a:highlight>
              <a:latin typeface="DM Sans"/>
              <a:ea typeface="DM Sans"/>
              <a:cs typeface="DM Sans"/>
              <a:sym typeface="DM Sans"/>
            </a:endParaRPr>
          </a:p>
        </p:txBody>
      </p:sp>
      <p:pic>
        <p:nvPicPr>
          <p:cNvPr id="1153" name="Google Shape;1153;p171"/>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154" name="Google Shape;1154;p171"/>
          <p:cNvSpPr txBox="1"/>
          <p:nvPr/>
        </p:nvSpPr>
        <p:spPr>
          <a:xfrm>
            <a:off x="1937400" y="298150"/>
            <a:ext cx="57066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IMPORTAR ARCHIVOS</a:t>
            </a:r>
            <a:endParaRPr b="1" sz="4000">
              <a:latin typeface="DM Sans"/>
              <a:ea typeface="DM Sans"/>
              <a:cs typeface="DM Sans"/>
              <a:sym typeface="DM Sans"/>
            </a:endParaRPr>
          </a:p>
        </p:txBody>
      </p:sp>
      <p:pic>
        <p:nvPicPr>
          <p:cNvPr id="1155" name="Google Shape;1155;p171"/>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156" name="Google Shape;1156;p171"/>
          <p:cNvSpPr txBox="1"/>
          <p:nvPr/>
        </p:nvSpPr>
        <p:spPr>
          <a:xfrm>
            <a:off x="3644550" y="3602750"/>
            <a:ext cx="5139600" cy="809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4:</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Prácticamente todas las herramientas de bases de datos permiten importar y exportar datos de forma tal que puedan comunicarse entre sí. ⛓️</a:t>
            </a:r>
            <a:endParaRPr b="1" i="1" sz="1350">
              <a:solidFill>
                <a:schemeClr val="dk2"/>
              </a:solidFill>
              <a:latin typeface="DM Sans"/>
              <a:ea typeface="DM Sans"/>
              <a:cs typeface="DM Sans"/>
              <a:sym typeface="DM Sans"/>
            </a:endParaRPr>
          </a:p>
        </p:txBody>
      </p:sp>
      <p:grpSp>
        <p:nvGrpSpPr>
          <p:cNvPr id="1157" name="Google Shape;1157;p171"/>
          <p:cNvGrpSpPr/>
          <p:nvPr/>
        </p:nvGrpSpPr>
        <p:grpSpPr>
          <a:xfrm>
            <a:off x="3411103" y="3728438"/>
            <a:ext cx="445206" cy="558300"/>
            <a:chOff x="3959538" y="4088925"/>
            <a:chExt cx="407325" cy="558300"/>
          </a:xfrm>
        </p:grpSpPr>
        <p:sp>
          <p:nvSpPr>
            <p:cNvPr id="1158" name="Google Shape;1158;p17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9" name="Google Shape;1159;p171"/>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160" name="Google Shape;1160;p171"/>
          <p:cNvSpPr/>
          <p:nvPr/>
        </p:nvSpPr>
        <p:spPr>
          <a:xfrm>
            <a:off x="2874300" y="932650"/>
            <a:ext cx="1697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1161" name="Google Shape;1161;p171"/>
          <p:cNvGrpSpPr/>
          <p:nvPr/>
        </p:nvGrpSpPr>
        <p:grpSpPr>
          <a:xfrm>
            <a:off x="8289540" y="146660"/>
            <a:ext cx="623188" cy="623188"/>
            <a:chOff x="5323100" y="2467173"/>
            <a:chExt cx="738900" cy="738900"/>
          </a:xfrm>
        </p:grpSpPr>
        <p:sp>
          <p:nvSpPr>
            <p:cNvPr id="1162" name="Google Shape;1162;p17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63" name="Google Shape;1163;p17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72"/>
          <p:cNvSpPr txBox="1"/>
          <p:nvPr/>
        </p:nvSpPr>
        <p:spPr>
          <a:xfrm>
            <a:off x="3910200" y="1798900"/>
            <a:ext cx="4643100" cy="147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Ahora nos encargaremos de modificar las </a:t>
            </a:r>
            <a:r>
              <a:rPr b="1" lang="es-419" sz="1350">
                <a:solidFill>
                  <a:schemeClr val="dk1"/>
                </a:solidFill>
                <a:highlight>
                  <a:schemeClr val="lt1"/>
                </a:highlight>
                <a:latin typeface="DM Sans"/>
                <a:ea typeface="DM Sans"/>
                <a:cs typeface="DM Sans"/>
                <a:sym typeface="DM Sans"/>
              </a:rPr>
              <a:t>tres tablas</a:t>
            </a:r>
            <a:r>
              <a:rPr lang="es-419" sz="1350">
                <a:solidFill>
                  <a:schemeClr val="dk1"/>
                </a:solidFill>
                <a:highlight>
                  <a:schemeClr val="lt1"/>
                </a:highlight>
                <a:latin typeface="DM Sans"/>
                <a:ea typeface="DM Sans"/>
                <a:cs typeface="DM Sans"/>
                <a:sym typeface="DM Sans"/>
              </a:rPr>
              <a:t> que hemos creado. 🛠️ Vamos a cargar las claves primarias a cada una de ellas pero ¡Ojo! Hay que recordar que puede haber claves compuestas o concatenadas. </a:t>
            </a:r>
            <a:endParaRPr sz="1350">
              <a:solidFill>
                <a:schemeClr val="dk1"/>
              </a:solidFill>
              <a:highlight>
                <a:srgbClr val="FFFFFF"/>
              </a:highlight>
              <a:latin typeface="DM Sans"/>
              <a:ea typeface="DM Sans"/>
              <a:cs typeface="DM Sans"/>
              <a:sym typeface="DM Sans"/>
            </a:endParaRPr>
          </a:p>
        </p:txBody>
      </p:sp>
      <p:pic>
        <p:nvPicPr>
          <p:cNvPr id="1169" name="Google Shape;1169;p172"/>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170" name="Google Shape;1170;p172"/>
          <p:cNvSpPr txBox="1"/>
          <p:nvPr/>
        </p:nvSpPr>
        <p:spPr>
          <a:xfrm>
            <a:off x="1937400" y="298150"/>
            <a:ext cx="64533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500">
                <a:latin typeface="DM Sans"/>
                <a:ea typeface="DM Sans"/>
                <a:cs typeface="DM Sans"/>
                <a:sym typeface="DM Sans"/>
              </a:rPr>
              <a:t>MODIFICACIÓN DE TABLAS</a:t>
            </a:r>
            <a:endParaRPr b="1" sz="3500">
              <a:latin typeface="DM Sans"/>
              <a:ea typeface="DM Sans"/>
              <a:cs typeface="DM Sans"/>
              <a:sym typeface="DM Sans"/>
            </a:endParaRPr>
          </a:p>
        </p:txBody>
      </p:sp>
      <p:pic>
        <p:nvPicPr>
          <p:cNvPr id="1171" name="Google Shape;1171;p17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172" name="Google Shape;1172;p172"/>
          <p:cNvSpPr txBox="1"/>
          <p:nvPr/>
        </p:nvSpPr>
        <p:spPr>
          <a:xfrm>
            <a:off x="4213350" y="3497225"/>
            <a:ext cx="4445100" cy="1019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5:</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Todos los comandos en SQL permiten hacer modificaciones a excepción del DROP o DELETE, con los cuales debemos ser muy cuidadosos. 👌🏻</a:t>
            </a:r>
            <a:endParaRPr b="1" i="1" sz="1350">
              <a:solidFill>
                <a:schemeClr val="dk2"/>
              </a:solidFill>
              <a:latin typeface="DM Sans"/>
              <a:ea typeface="DM Sans"/>
              <a:cs typeface="DM Sans"/>
              <a:sym typeface="DM Sans"/>
            </a:endParaRPr>
          </a:p>
        </p:txBody>
      </p:sp>
      <p:grpSp>
        <p:nvGrpSpPr>
          <p:cNvPr id="1173" name="Google Shape;1173;p172"/>
          <p:cNvGrpSpPr/>
          <p:nvPr/>
        </p:nvGrpSpPr>
        <p:grpSpPr>
          <a:xfrm>
            <a:off x="3965978" y="3784413"/>
            <a:ext cx="445206" cy="558300"/>
            <a:chOff x="3959538" y="4088925"/>
            <a:chExt cx="407325" cy="558300"/>
          </a:xfrm>
        </p:grpSpPr>
        <p:sp>
          <p:nvSpPr>
            <p:cNvPr id="1174" name="Google Shape;1174;p17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5" name="Google Shape;1175;p17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176" name="Google Shape;1176;p172"/>
          <p:cNvSpPr/>
          <p:nvPr/>
        </p:nvSpPr>
        <p:spPr>
          <a:xfrm>
            <a:off x="2874300" y="856450"/>
            <a:ext cx="15750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1177" name="Google Shape;1177;p172"/>
          <p:cNvGrpSpPr/>
          <p:nvPr/>
        </p:nvGrpSpPr>
        <p:grpSpPr>
          <a:xfrm>
            <a:off x="8289540" y="146660"/>
            <a:ext cx="623188" cy="623188"/>
            <a:chOff x="5323100" y="2467173"/>
            <a:chExt cx="738900" cy="738900"/>
          </a:xfrm>
        </p:grpSpPr>
        <p:sp>
          <p:nvSpPr>
            <p:cNvPr id="1178" name="Google Shape;1178;p17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79" name="Google Shape;1179;p17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73"/>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88" name="Shape 1188"/>
        <p:cNvGrpSpPr/>
        <p:nvPr/>
      </p:nvGrpSpPr>
      <p:grpSpPr>
        <a:xfrm>
          <a:off x="0" y="0"/>
          <a:ext cx="0" cy="0"/>
          <a:chOff x="0" y="0"/>
          <a:chExt cx="0" cy="0"/>
        </a:xfrm>
      </p:grpSpPr>
      <p:sp>
        <p:nvSpPr>
          <p:cNvPr id="1189" name="Google Shape;1189;p174"/>
          <p:cNvSpPr txBox="1"/>
          <p:nvPr/>
        </p:nvSpPr>
        <p:spPr>
          <a:xfrm>
            <a:off x="631650" y="2405125"/>
            <a:ext cx="7880700" cy="8124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CREATE DATABASE MUNICIPIOS;</a:t>
            </a:r>
            <a:endParaRPr sz="1200">
              <a:solidFill>
                <a:srgbClr val="FFFFFF"/>
              </a:solidFill>
              <a:latin typeface="DM Sans"/>
              <a:ea typeface="DM Sans"/>
              <a:cs typeface="DM Sans"/>
              <a:sym typeface="DM Sans"/>
            </a:endParaRPr>
          </a:p>
        </p:txBody>
      </p:sp>
      <p:sp>
        <p:nvSpPr>
          <p:cNvPr id="1190" name="Google Shape;1190;p174"/>
          <p:cNvSpPr/>
          <p:nvPr/>
        </p:nvSpPr>
        <p:spPr>
          <a:xfrm>
            <a:off x="1006575" y="856450"/>
            <a:ext cx="4288200" cy="330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Creación de bases de datos</a:t>
            </a:r>
            <a:endParaRPr b="1">
              <a:solidFill>
                <a:schemeClr val="lt1"/>
              </a:solidFill>
              <a:latin typeface="DM Sans"/>
              <a:ea typeface="DM Sans"/>
              <a:cs typeface="DM Sans"/>
              <a:sym typeface="DM Sans"/>
            </a:endParaRPr>
          </a:p>
        </p:txBody>
      </p:sp>
      <p:sp>
        <p:nvSpPr>
          <p:cNvPr id="1191" name="Google Shape;1191;p174"/>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5" name="Shape 1195"/>
        <p:cNvGrpSpPr/>
        <p:nvPr/>
      </p:nvGrpSpPr>
      <p:grpSpPr>
        <a:xfrm>
          <a:off x="0" y="0"/>
          <a:ext cx="0" cy="0"/>
          <a:chOff x="0" y="0"/>
          <a:chExt cx="0" cy="0"/>
        </a:xfrm>
      </p:grpSpPr>
      <p:sp>
        <p:nvSpPr>
          <p:cNvPr id="1196" name="Google Shape;1196;p17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2000">
              <a:solidFill>
                <a:srgbClr val="8215BC"/>
              </a:solidFill>
              <a:latin typeface="DM Sans"/>
              <a:ea typeface="DM Sans"/>
              <a:cs typeface="DM Sans"/>
              <a:sym typeface="DM Sans"/>
            </a:endParaRPr>
          </a:p>
          <a:p>
            <a:pPr indent="0" lvl="0" marL="0" rtl="0" algn="l">
              <a:lnSpc>
                <a:spcPct val="115000"/>
              </a:lnSpc>
              <a:spcBef>
                <a:spcPts val="0"/>
              </a:spcBef>
              <a:spcAft>
                <a:spcPts val="0"/>
              </a:spcAft>
              <a:buNone/>
            </a:pPr>
            <a:r>
              <a:t/>
            </a:r>
            <a:endParaRPr b="1">
              <a:solidFill>
                <a:srgbClr val="8215BC"/>
              </a:solidFill>
              <a:latin typeface="DM Sans"/>
              <a:ea typeface="DM Sans"/>
              <a:cs typeface="DM Sans"/>
              <a:sym typeface="DM Sans"/>
            </a:endParaRPr>
          </a:p>
        </p:txBody>
      </p:sp>
      <p:sp>
        <p:nvSpPr>
          <p:cNvPr id="1197" name="Google Shape;1197;p175"/>
          <p:cNvSpPr txBox="1"/>
          <p:nvPr/>
        </p:nvSpPr>
        <p:spPr>
          <a:xfrm>
            <a:off x="631650" y="1871000"/>
            <a:ext cx="7880700" cy="19449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t/>
            </a:r>
            <a:endParaRPr b="1" sz="1500">
              <a:solidFill>
                <a:srgbClr val="0000FF"/>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CREATE TABLE PAIS (</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ID INT NOT NULL,</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PAIS varchar(255) NOT NULL</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t>
            </a:r>
            <a:endParaRPr sz="1200">
              <a:solidFill>
                <a:srgbClr val="FFFFFF"/>
              </a:solidFill>
              <a:latin typeface="DM Sans"/>
              <a:ea typeface="DM Sans"/>
              <a:cs typeface="DM Sans"/>
              <a:sym typeface="DM Sans"/>
            </a:endParaRPr>
          </a:p>
        </p:txBody>
      </p:sp>
      <p:sp>
        <p:nvSpPr>
          <p:cNvPr id="1198" name="Google Shape;1198;p175"/>
          <p:cNvSpPr/>
          <p:nvPr/>
        </p:nvSpPr>
        <p:spPr>
          <a:xfrm>
            <a:off x="969975" y="856450"/>
            <a:ext cx="50790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2 -</a:t>
            </a:r>
            <a:r>
              <a:rPr b="1" lang="es-419" sz="1500">
                <a:solidFill>
                  <a:schemeClr val="lt1"/>
                </a:solidFill>
                <a:latin typeface="DM Sans"/>
                <a:ea typeface="DM Sans"/>
                <a:cs typeface="DM Sans"/>
                <a:sym typeface="DM Sans"/>
              </a:rPr>
              <a:t>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Creación de tablas I</a:t>
            </a:r>
            <a:endParaRPr b="1">
              <a:solidFill>
                <a:schemeClr val="lt1"/>
              </a:solidFill>
              <a:latin typeface="DM Sans"/>
              <a:ea typeface="DM Sans"/>
              <a:cs typeface="DM Sans"/>
              <a:sym typeface="DM Sans"/>
            </a:endParaRPr>
          </a:p>
        </p:txBody>
      </p:sp>
      <p:sp>
        <p:nvSpPr>
          <p:cNvPr id="1199" name="Google Shape;1199;p175"/>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3" name="Shape 1203"/>
        <p:cNvGrpSpPr/>
        <p:nvPr/>
      </p:nvGrpSpPr>
      <p:grpSpPr>
        <a:xfrm>
          <a:off x="0" y="0"/>
          <a:ext cx="0" cy="0"/>
          <a:chOff x="0" y="0"/>
          <a:chExt cx="0" cy="0"/>
        </a:xfrm>
      </p:grpSpPr>
      <p:sp>
        <p:nvSpPr>
          <p:cNvPr id="1204" name="Google Shape;1204;p176"/>
          <p:cNvSpPr txBox="1"/>
          <p:nvPr/>
        </p:nvSpPr>
        <p:spPr>
          <a:xfrm>
            <a:off x="818700" y="2209325"/>
            <a:ext cx="7473300" cy="5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000">
              <a:solidFill>
                <a:srgbClr val="8215BC"/>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rgbClr val="8215BC"/>
              </a:solidFill>
              <a:latin typeface="DM Sans"/>
              <a:ea typeface="DM Sans"/>
              <a:cs typeface="DM Sans"/>
              <a:sym typeface="DM Sans"/>
            </a:endParaRPr>
          </a:p>
        </p:txBody>
      </p:sp>
      <p:sp>
        <p:nvSpPr>
          <p:cNvPr id="1205" name="Google Shape;1205;p176"/>
          <p:cNvSpPr txBox="1"/>
          <p:nvPr/>
        </p:nvSpPr>
        <p:spPr>
          <a:xfrm>
            <a:off x="631650" y="1826288"/>
            <a:ext cx="7880700" cy="19701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CREATE TABLE PROVINCIA (</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ID INT NOT NULL,</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PROVINCIA varchar(255) NOT NULL,</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ID_PAIS INT NOT NULL, </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LIMITROFE BIT</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t>
            </a:r>
            <a:endParaRPr sz="1200">
              <a:solidFill>
                <a:srgbClr val="FFFFFF"/>
              </a:solidFill>
              <a:latin typeface="DM Sans"/>
              <a:ea typeface="DM Sans"/>
              <a:cs typeface="DM Sans"/>
              <a:sym typeface="DM Sans"/>
            </a:endParaRPr>
          </a:p>
        </p:txBody>
      </p:sp>
      <p:sp>
        <p:nvSpPr>
          <p:cNvPr id="1206" name="Google Shape;1206;p176"/>
          <p:cNvSpPr/>
          <p:nvPr/>
        </p:nvSpPr>
        <p:spPr>
          <a:xfrm>
            <a:off x="1041149" y="856450"/>
            <a:ext cx="38088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Creación de tablas II</a:t>
            </a:r>
            <a:endParaRPr b="1">
              <a:solidFill>
                <a:schemeClr val="lt1"/>
              </a:solidFill>
              <a:latin typeface="DM Sans"/>
              <a:ea typeface="DM Sans"/>
              <a:cs typeface="DM Sans"/>
              <a:sym typeface="DM Sans"/>
            </a:endParaRPr>
          </a:p>
        </p:txBody>
      </p:sp>
      <p:sp>
        <p:nvSpPr>
          <p:cNvPr id="1207" name="Google Shape;1207;p176"/>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1" name="Shape 1211"/>
        <p:cNvGrpSpPr/>
        <p:nvPr/>
      </p:nvGrpSpPr>
      <p:grpSpPr>
        <a:xfrm>
          <a:off x="0" y="0"/>
          <a:ext cx="0" cy="0"/>
          <a:chOff x="0" y="0"/>
          <a:chExt cx="0" cy="0"/>
        </a:xfrm>
      </p:grpSpPr>
      <p:sp>
        <p:nvSpPr>
          <p:cNvPr id="1212" name="Google Shape;1212;p1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3" name="Google Shape;1213;p177"/>
          <p:cNvSpPr txBox="1"/>
          <p:nvPr/>
        </p:nvSpPr>
        <p:spPr>
          <a:xfrm>
            <a:off x="4050175" y="1404038"/>
            <a:ext cx="4844700" cy="30744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500">
                <a:solidFill>
                  <a:schemeClr val="dk1"/>
                </a:solidFill>
                <a:latin typeface="DM Sans"/>
                <a:ea typeface="DM Sans"/>
                <a:cs typeface="DM Sans"/>
                <a:sym typeface="DM Sans"/>
              </a:rPr>
              <a:t>Debemos ir a nuestra base de datos, hacer clic con el botón derecho y seleccionar </a:t>
            </a:r>
            <a:r>
              <a:rPr i="1" lang="es-419" sz="1500">
                <a:solidFill>
                  <a:schemeClr val="dk1"/>
                </a:solidFill>
                <a:latin typeface="DM Sans"/>
                <a:ea typeface="DM Sans"/>
                <a:cs typeface="DM Sans"/>
                <a:sym typeface="DM Sans"/>
              </a:rPr>
              <a:t>TASKS</a:t>
            </a:r>
            <a:r>
              <a:rPr lang="es-419" sz="1500">
                <a:solidFill>
                  <a:schemeClr val="dk1"/>
                </a:solidFill>
                <a:latin typeface="DM Sans"/>
                <a:ea typeface="DM Sans"/>
                <a:cs typeface="DM Sans"/>
                <a:sym typeface="DM Sans"/>
              </a:rPr>
              <a:t> (Tareas) y luego </a:t>
            </a:r>
            <a:r>
              <a:rPr i="1" lang="es-419" sz="1500">
                <a:solidFill>
                  <a:schemeClr val="dk1"/>
                </a:solidFill>
                <a:latin typeface="DM Sans"/>
                <a:ea typeface="DM Sans"/>
                <a:cs typeface="DM Sans"/>
                <a:sym typeface="DM Sans"/>
              </a:rPr>
              <a:t>IMPORT FLAT FILE</a:t>
            </a:r>
            <a:r>
              <a:rPr lang="es-419" sz="1500">
                <a:solidFill>
                  <a:schemeClr val="dk1"/>
                </a:solidFill>
                <a:latin typeface="DM Sans"/>
                <a:ea typeface="DM Sans"/>
                <a:cs typeface="DM Sans"/>
                <a:sym typeface="DM Sans"/>
              </a:rPr>
              <a:t> (importar archivo plano). Se abrirá una ventana donde buscaremos nuestro archivo y le pondremos el nombre a la tabla que se creará. Le daremos </a:t>
            </a:r>
            <a:r>
              <a:rPr i="1" lang="es-419" sz="1500">
                <a:solidFill>
                  <a:schemeClr val="dk1"/>
                </a:solidFill>
                <a:latin typeface="DM Sans"/>
                <a:ea typeface="DM Sans"/>
                <a:cs typeface="DM Sans"/>
                <a:sym typeface="DM Sans"/>
              </a:rPr>
              <a:t>NEXT</a:t>
            </a:r>
            <a:r>
              <a:rPr lang="es-419" sz="1500">
                <a:solidFill>
                  <a:schemeClr val="dk1"/>
                </a:solidFill>
                <a:latin typeface="DM Sans"/>
                <a:ea typeface="DM Sans"/>
                <a:cs typeface="DM Sans"/>
                <a:sym typeface="DM Sans"/>
              </a:rPr>
              <a:t> hasta finalizar y, ¡listo! Nuestra tabla ya estará creada e importada. Recuerda hacer REFRESH de la base para ver los cambios. 🚀</a:t>
            </a:r>
            <a:endParaRPr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500">
                <a:solidFill>
                  <a:schemeClr val="dk1"/>
                </a:solidFill>
                <a:latin typeface="DM Sans"/>
                <a:ea typeface="DM Sans"/>
                <a:cs typeface="DM Sans"/>
                <a:sym typeface="DM Sans"/>
              </a:rPr>
              <a:t>Puedes ver un ejemplo en: 👇 </a:t>
            </a:r>
            <a:r>
              <a:rPr lang="es-419" sz="1500" u="sng">
                <a:solidFill>
                  <a:srgbClr val="83AEFB"/>
                </a:solidFill>
                <a:latin typeface="DM Sans"/>
                <a:ea typeface="DM Sans"/>
                <a:cs typeface="DM Sans"/>
                <a:sym typeface="DM Sans"/>
                <a:hlinkClick r:id="rId3">
                  <a:extLst>
                    <a:ext uri="{A12FA001-AC4F-418D-AE19-62706E023703}">
                      <ahyp:hlinkClr val="tx"/>
                    </a:ext>
                  </a:extLst>
                </a:hlinkClick>
              </a:rPr>
              <a:t>https://tinyurl.com/DAimportfile</a:t>
            </a:r>
            <a:endParaRPr sz="1200">
              <a:solidFill>
                <a:srgbClr val="83AEFB"/>
              </a:solidFill>
              <a:latin typeface="DM Sans"/>
              <a:ea typeface="DM Sans"/>
              <a:cs typeface="DM Sans"/>
              <a:sym typeface="DM Sans"/>
            </a:endParaRPr>
          </a:p>
        </p:txBody>
      </p:sp>
      <p:pic>
        <p:nvPicPr>
          <p:cNvPr id="1214" name="Google Shape;1214;p177"/>
          <p:cNvPicPr preferRelativeResize="0"/>
          <p:nvPr/>
        </p:nvPicPr>
        <p:blipFill>
          <a:blip r:embed="rId4">
            <a:alphaModFix/>
          </a:blip>
          <a:stretch>
            <a:fillRect/>
          </a:stretch>
        </p:blipFill>
        <p:spPr>
          <a:xfrm>
            <a:off x="300338" y="1238450"/>
            <a:ext cx="3432688" cy="3550500"/>
          </a:xfrm>
          <a:prstGeom prst="rect">
            <a:avLst/>
          </a:prstGeom>
          <a:noFill/>
          <a:ln>
            <a:noFill/>
          </a:ln>
        </p:spPr>
      </p:pic>
      <p:cxnSp>
        <p:nvCxnSpPr>
          <p:cNvPr id="1215" name="Google Shape;1215;p177"/>
          <p:cNvCxnSpPr>
            <a:stCxn id="1216" idx="1"/>
          </p:cNvCxnSpPr>
          <p:nvPr/>
        </p:nvCxnSpPr>
        <p:spPr>
          <a:xfrm rot="10800000">
            <a:off x="1366475" y="4003123"/>
            <a:ext cx="47100" cy="923700"/>
          </a:xfrm>
          <a:prstGeom prst="straightConnector1">
            <a:avLst/>
          </a:prstGeom>
          <a:noFill/>
          <a:ln cap="flat" cmpd="sng" w="19050">
            <a:solidFill>
              <a:srgbClr val="666666"/>
            </a:solidFill>
            <a:prstDash val="solid"/>
            <a:round/>
            <a:headEnd len="med" w="med" type="none"/>
            <a:tailEnd len="med" w="med" type="triangle"/>
          </a:ln>
        </p:spPr>
      </p:cxnSp>
      <p:sp>
        <p:nvSpPr>
          <p:cNvPr id="1216" name="Google Shape;1216;p177"/>
          <p:cNvSpPr txBox="1"/>
          <p:nvPr/>
        </p:nvSpPr>
        <p:spPr>
          <a:xfrm>
            <a:off x="1413575" y="4730623"/>
            <a:ext cx="1007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350">
                <a:solidFill>
                  <a:srgbClr val="FF0000"/>
                </a:solidFill>
                <a:latin typeface="DM Sans"/>
                <a:ea typeface="DM Sans"/>
                <a:cs typeface="DM Sans"/>
                <a:sym typeface="DM Sans"/>
              </a:rPr>
              <a:t>REFRESH</a:t>
            </a:r>
            <a:endParaRPr i="1" sz="1350">
              <a:solidFill>
                <a:srgbClr val="FF0000"/>
              </a:solidFill>
              <a:latin typeface="DM Sans"/>
              <a:ea typeface="DM Sans"/>
              <a:cs typeface="DM Sans"/>
              <a:sym typeface="DM Sans"/>
            </a:endParaRPr>
          </a:p>
        </p:txBody>
      </p:sp>
      <p:sp>
        <p:nvSpPr>
          <p:cNvPr id="1217" name="Google Shape;1217;p177"/>
          <p:cNvSpPr/>
          <p:nvPr/>
        </p:nvSpPr>
        <p:spPr>
          <a:xfrm>
            <a:off x="987775" y="856450"/>
            <a:ext cx="3432600" cy="309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4 - </a:t>
            </a:r>
            <a:r>
              <a:rPr b="1" lang="es-419" sz="1500" u="sng">
                <a:solidFill>
                  <a:schemeClr val="lt1"/>
                </a:solidFill>
                <a:latin typeface="DM Sans"/>
                <a:ea typeface="DM Sans"/>
                <a:cs typeface="DM Sans"/>
                <a:sym typeface="DM Sans"/>
                <a:hlinkClick action="ppaction://hlinksldjump" r:id="rId5">
                  <a:extLst>
                    <a:ext uri="{A12FA001-AC4F-418D-AE19-62706E023703}">
                      <ahyp:hlinkClr val="tx"/>
                    </a:ext>
                  </a:extLst>
                </a:hlinkClick>
              </a:rPr>
              <a:t>Importar archivos</a:t>
            </a:r>
            <a:endParaRPr b="1">
              <a:solidFill>
                <a:schemeClr val="lt1"/>
              </a:solidFill>
              <a:latin typeface="DM Sans"/>
              <a:ea typeface="DM Sans"/>
              <a:cs typeface="DM Sans"/>
              <a:sym typeface="DM Sans"/>
            </a:endParaRPr>
          </a:p>
        </p:txBody>
      </p:sp>
      <p:sp>
        <p:nvSpPr>
          <p:cNvPr id="1218" name="Google Shape;1218;p177"/>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97"/>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Definición de temas del Proyecto Final</a:t>
            </a:r>
            <a:endParaRPr b="1" i="0" sz="4000" u="none" cap="none" strike="noStrike">
              <a:solidFill>
                <a:schemeClr val="dk1"/>
              </a:solidFill>
              <a:latin typeface="DM Sans"/>
              <a:ea typeface="DM Sans"/>
              <a:cs typeface="DM Sans"/>
              <a:sym typeface="DM Sans"/>
            </a:endParaRPr>
          </a:p>
        </p:txBody>
      </p:sp>
      <p:pic>
        <p:nvPicPr>
          <p:cNvPr id="365" name="Google Shape;365;p9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66" name="Google Shape;366;p97"/>
          <p:cNvSpPr txBox="1"/>
          <p:nvPr/>
        </p:nvSpPr>
        <p:spPr>
          <a:xfrm>
            <a:off x="457725" y="2175850"/>
            <a:ext cx="7919700" cy="189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rgbClr val="4D5156"/>
                </a:solidFill>
                <a:latin typeface="DM Sans"/>
                <a:ea typeface="DM Sans"/>
                <a:cs typeface="DM Sans"/>
                <a:sym typeface="DM Sans"/>
              </a:rPr>
              <a:t> </a:t>
            </a:r>
            <a:r>
              <a:rPr b="1" lang="es-419" sz="1200">
                <a:solidFill>
                  <a:schemeClr val="dk1"/>
                </a:solidFill>
                <a:latin typeface="DM Sans"/>
                <a:ea typeface="DM Sans"/>
                <a:cs typeface="DM Sans"/>
                <a:sym typeface="DM Sans"/>
              </a:rPr>
              <a:t>&gt;&gt;</a:t>
            </a:r>
            <a:r>
              <a:rPr b="1" lang="es-419" sz="1200">
                <a:solidFill>
                  <a:schemeClr val="dk1"/>
                </a:solidFill>
                <a:latin typeface="DM Sans"/>
                <a:ea typeface="DM Sans"/>
                <a:cs typeface="DM Sans"/>
                <a:sym typeface="DM Sans"/>
              </a:rPr>
              <a:t>Consigna:</a:t>
            </a:r>
            <a:r>
              <a:rPr lang="es-419"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419" sz="1200">
                <a:solidFill>
                  <a:schemeClr val="dk1"/>
                </a:solidFill>
                <a:latin typeface="DM Sans"/>
                <a:ea typeface="DM Sans"/>
                <a:cs typeface="DM Sans"/>
                <a:sym typeface="DM Sans"/>
              </a:rPr>
              <a:t>Enlistar no más de tres temáticas, que puedan ser usadas para el proyecto final. De estas se elegirá la definitiva.</a:t>
            </a:r>
            <a:endParaRPr sz="120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6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s-419" sz="1200">
                <a:solidFill>
                  <a:schemeClr val="dk1"/>
                </a:solidFill>
                <a:latin typeface="DM Sans"/>
                <a:ea typeface="DM Sans"/>
                <a:cs typeface="DM Sans"/>
                <a:sym typeface="DM Sans"/>
              </a:rPr>
              <a:t>&gt;&gt;Aspectos a incluir: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Industria, tipo de negocio, o tipo de investigación implicado en la temática.</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Temática a analizar.</a:t>
            </a:r>
            <a:endParaRPr sz="850">
              <a:solidFill>
                <a:schemeClr val="dk1"/>
              </a:solidFill>
              <a:latin typeface="DM Sans"/>
              <a:ea typeface="DM Sans"/>
              <a:cs typeface="DM Sans"/>
              <a:sym typeface="DM Sans"/>
            </a:endParaRPr>
          </a:p>
        </p:txBody>
      </p:sp>
      <p:sp>
        <p:nvSpPr>
          <p:cNvPr id="367" name="Google Shape;367;p9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368" name="Google Shape;368;p9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DM Sans Medium"/>
                <a:ea typeface="DM Sans Medium"/>
                <a:cs typeface="DM Sans Medium"/>
                <a:sym typeface="DM Sans Medium"/>
              </a:rPr>
              <a:t>Actividad Nº 1</a:t>
            </a:r>
            <a:endParaRPr b="0" i="0" sz="1500" u="none" cap="none" strike="noStrike">
              <a:solidFill>
                <a:srgbClr val="000000"/>
              </a:solidFill>
              <a:latin typeface="DM Sans Medium"/>
              <a:ea typeface="DM Sans Medium"/>
              <a:cs typeface="DM Sans Medium"/>
              <a:sym typeface="DM Sans Medium"/>
            </a:endParaRPr>
          </a:p>
        </p:txBody>
      </p:sp>
      <p:grpSp>
        <p:nvGrpSpPr>
          <p:cNvPr id="369" name="Google Shape;369;p97"/>
          <p:cNvGrpSpPr/>
          <p:nvPr/>
        </p:nvGrpSpPr>
        <p:grpSpPr>
          <a:xfrm>
            <a:off x="7964356" y="266054"/>
            <a:ext cx="702103" cy="660429"/>
            <a:chOff x="3137108" y="2467173"/>
            <a:chExt cx="738900" cy="738900"/>
          </a:xfrm>
        </p:grpSpPr>
        <p:sp>
          <p:nvSpPr>
            <p:cNvPr id="370" name="Google Shape;370;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1" name="Google Shape;371;p97"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78"/>
          <p:cNvSpPr txBox="1"/>
          <p:nvPr/>
        </p:nvSpPr>
        <p:spPr>
          <a:xfrm>
            <a:off x="631650" y="1539488"/>
            <a:ext cx="7880700" cy="2543700"/>
          </a:xfrm>
          <a:prstGeom prst="rect">
            <a:avLst/>
          </a:prstGeom>
          <a:solidFill>
            <a:schemeClr val="lt2"/>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ALTER TABLE PROVINCIA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ADD PRIMARY KEY (ID)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ALTER TABLE PAIS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ADD PRIMARY KEY (ID)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ALTER TABLE MUNICIPIOS (</a:t>
            </a:r>
            <a:endParaRPr b="1" sz="15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500">
                <a:solidFill>
                  <a:schemeClr val="dk1"/>
                </a:solidFill>
                <a:latin typeface="DM Sans"/>
                <a:ea typeface="DM Sans"/>
                <a:cs typeface="DM Sans"/>
                <a:sym typeface="DM Sans"/>
              </a:rPr>
              <a:t>ADD PRIMARY KEY (id,provincia_id) );</a:t>
            </a:r>
            <a:endParaRPr sz="1200">
              <a:solidFill>
                <a:srgbClr val="FFFFFF"/>
              </a:solidFill>
              <a:latin typeface="DM Sans"/>
              <a:ea typeface="DM Sans"/>
              <a:cs typeface="DM Sans"/>
              <a:sym typeface="DM Sans"/>
            </a:endParaRPr>
          </a:p>
        </p:txBody>
      </p:sp>
      <p:sp>
        <p:nvSpPr>
          <p:cNvPr id="1225" name="Google Shape;1225;p178"/>
          <p:cNvSpPr/>
          <p:nvPr/>
        </p:nvSpPr>
        <p:spPr>
          <a:xfrm>
            <a:off x="1032250" y="856450"/>
            <a:ext cx="53106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419" sz="1500">
                <a:solidFill>
                  <a:schemeClr val="dk1"/>
                </a:solidFill>
                <a:latin typeface="DM Sans"/>
                <a:ea typeface="DM Sans"/>
                <a:cs typeface="DM Sans"/>
                <a:sym typeface="DM Sans"/>
              </a:rPr>
              <a:t>Actividad N° 5 -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Modificación de tablas</a:t>
            </a:r>
            <a:endParaRPr b="1">
              <a:solidFill>
                <a:schemeClr val="lt1"/>
              </a:solidFill>
              <a:latin typeface="DM Sans"/>
              <a:ea typeface="DM Sans"/>
              <a:cs typeface="DM Sans"/>
              <a:sym typeface="DM Sans"/>
            </a:endParaRPr>
          </a:p>
        </p:txBody>
      </p:sp>
      <p:sp>
        <p:nvSpPr>
          <p:cNvPr id="1226" name="Google Shape;1226;p178"/>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79"/>
          <p:cNvSpPr txBox="1"/>
          <p:nvPr/>
        </p:nvSpPr>
        <p:spPr>
          <a:xfrm>
            <a:off x="1648800" y="2041800"/>
            <a:ext cx="5846400" cy="10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solidFill>
                  <a:srgbClr val="EAFF6A"/>
                </a:solidFill>
                <a:latin typeface="DM Sans"/>
                <a:ea typeface="DM Sans"/>
                <a:cs typeface="DM Sans"/>
                <a:sym typeface="DM Sans"/>
              </a:rPr>
              <a:t>DATA ANALYTICS</a:t>
            </a:r>
            <a:endParaRPr b="1" sz="3600">
              <a:solidFill>
                <a:srgbClr val="EAFF6A"/>
              </a:solidFill>
              <a:latin typeface="DM Sans"/>
              <a:ea typeface="DM Sans"/>
              <a:cs typeface="DM Sans"/>
              <a:sym typeface="DM Sans"/>
            </a:endParaRPr>
          </a:p>
          <a:p>
            <a:pPr indent="0" lvl="0" marL="0" rtl="0" algn="ctr">
              <a:spcBef>
                <a:spcPts val="0"/>
              </a:spcBef>
              <a:spcAft>
                <a:spcPts val="0"/>
              </a:spcAft>
              <a:buNone/>
            </a:pPr>
            <a:r>
              <a:rPr b="1" lang="es-419" sz="2000">
                <a:solidFill>
                  <a:srgbClr val="EAFF6A"/>
                </a:solidFill>
                <a:latin typeface="DM Sans"/>
                <a:ea typeface="DM Sans"/>
                <a:cs typeface="DM Sans"/>
                <a:sym typeface="DM Sans"/>
              </a:rPr>
              <a:t>Clase 5 - Sublenguaje SQL DDL II</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a:p>
            <a:pPr indent="0" lvl="0" marL="0" rtl="0" algn="ctr">
              <a:spcBef>
                <a:spcPts val="0"/>
              </a:spcBef>
              <a:spcAft>
                <a:spcPts val="0"/>
              </a:spcAft>
              <a:buNone/>
            </a:pPr>
            <a:r>
              <a:t/>
            </a:r>
            <a:endParaRPr b="1" sz="2000">
              <a:solidFill>
                <a:srgbClr val="EAFF6A"/>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0"/>
          <p:cNvSpPr txBox="1"/>
          <p:nvPr/>
        </p:nvSpPr>
        <p:spPr>
          <a:xfrm>
            <a:off x="3072000" y="1902150"/>
            <a:ext cx="335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Actividades</a:t>
            </a:r>
            <a:r>
              <a:rPr b="1" lang="es-419" sz="3400">
                <a:solidFill>
                  <a:schemeClr val="dk1"/>
                </a:solidFill>
                <a:latin typeface="DM Sans"/>
                <a:ea typeface="DM Sans"/>
                <a:cs typeface="DM Sans"/>
                <a:sym typeface="DM Sans"/>
              </a:rPr>
              <a:t> ✍️</a:t>
            </a:r>
            <a:endParaRPr>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1"/>
          <p:cNvSpPr txBox="1"/>
          <p:nvPr/>
        </p:nvSpPr>
        <p:spPr>
          <a:xfrm>
            <a:off x="3345075" y="1438250"/>
            <a:ext cx="5536800" cy="23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Seguiremos aprovechando nuestro conjunto de datos sobre Municipios.😎 La tarea ahora es cargar el siguiente conjunto de datos en la tabla de países.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419" sz="1350">
                <a:solidFill>
                  <a:schemeClr val="dk1"/>
                </a:solidFill>
                <a:highlight>
                  <a:schemeClr val="lt1"/>
                </a:highlight>
                <a:latin typeface="DM Sans"/>
                <a:ea typeface="DM Sans"/>
                <a:cs typeface="DM Sans"/>
                <a:sym typeface="DM Sans"/>
              </a:rPr>
              <a:t>1, Argentina</a:t>
            </a:r>
            <a:endParaRPr i="1"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419" sz="1350">
                <a:solidFill>
                  <a:schemeClr val="dk1"/>
                </a:solidFill>
                <a:highlight>
                  <a:schemeClr val="lt1"/>
                </a:highlight>
                <a:latin typeface="DM Sans"/>
                <a:ea typeface="DM Sans"/>
                <a:cs typeface="DM Sans"/>
                <a:sym typeface="DM Sans"/>
              </a:rPr>
              <a:t>2, Uruguay</a:t>
            </a:r>
            <a:endParaRPr i="1"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419" sz="1350">
                <a:solidFill>
                  <a:schemeClr val="dk1"/>
                </a:solidFill>
                <a:highlight>
                  <a:schemeClr val="lt1"/>
                </a:highlight>
                <a:latin typeface="DM Sans"/>
                <a:ea typeface="DM Sans"/>
                <a:cs typeface="DM Sans"/>
                <a:sym typeface="DM Sans"/>
              </a:rPr>
              <a:t>3, Inglaterra</a:t>
            </a:r>
            <a:endParaRPr i="1"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419" sz="1350">
                <a:solidFill>
                  <a:schemeClr val="dk1"/>
                </a:solidFill>
                <a:highlight>
                  <a:schemeClr val="lt1"/>
                </a:highlight>
                <a:latin typeface="DM Sans"/>
                <a:ea typeface="DM Sans"/>
                <a:cs typeface="DM Sans"/>
                <a:sym typeface="DM Sans"/>
              </a:rPr>
              <a:t>4, Londres</a:t>
            </a:r>
            <a:endParaRPr i="1"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419" sz="1350">
                <a:solidFill>
                  <a:schemeClr val="dk1"/>
                </a:solidFill>
                <a:highlight>
                  <a:schemeClr val="lt1"/>
                </a:highlight>
                <a:latin typeface="DM Sans"/>
                <a:ea typeface="DM Sans"/>
                <a:cs typeface="DM Sans"/>
                <a:sym typeface="DM Sans"/>
              </a:rPr>
              <a:t>5, Cardiff</a:t>
            </a:r>
            <a:endParaRPr i="1"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419" sz="1350">
                <a:solidFill>
                  <a:schemeClr val="dk1"/>
                </a:solidFill>
                <a:highlight>
                  <a:schemeClr val="lt1"/>
                </a:highlight>
                <a:latin typeface="DM Sans"/>
                <a:ea typeface="DM Sans"/>
                <a:cs typeface="DM Sans"/>
                <a:sym typeface="DM Sans"/>
              </a:rPr>
              <a:t>6, Reino Unido</a:t>
            </a:r>
            <a:endParaRPr i="1" sz="1350">
              <a:solidFill>
                <a:schemeClr val="dk1"/>
              </a:solidFill>
              <a:highlight>
                <a:srgbClr val="FFFFFF"/>
              </a:highlight>
              <a:latin typeface="DM Sans"/>
              <a:ea typeface="DM Sans"/>
              <a:cs typeface="DM Sans"/>
              <a:sym typeface="DM Sans"/>
            </a:endParaRPr>
          </a:p>
        </p:txBody>
      </p:sp>
      <p:pic>
        <p:nvPicPr>
          <p:cNvPr id="1242" name="Google Shape;1242;p181"/>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243" name="Google Shape;1243;p181"/>
          <p:cNvSpPr txBox="1"/>
          <p:nvPr/>
        </p:nvSpPr>
        <p:spPr>
          <a:xfrm>
            <a:off x="2013600" y="298150"/>
            <a:ext cx="62583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4000">
                <a:latin typeface="DM Sans"/>
                <a:ea typeface="DM Sans"/>
                <a:cs typeface="DM Sans"/>
                <a:sym typeface="DM Sans"/>
              </a:rPr>
              <a:t>INSERCIÓN DE DATOS I</a:t>
            </a:r>
            <a:endParaRPr b="1" sz="4000">
              <a:latin typeface="DM Sans"/>
              <a:ea typeface="DM Sans"/>
              <a:cs typeface="DM Sans"/>
              <a:sym typeface="DM Sans"/>
            </a:endParaRPr>
          </a:p>
        </p:txBody>
      </p:sp>
      <p:pic>
        <p:nvPicPr>
          <p:cNvPr id="1244" name="Google Shape;1244;p181"/>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245" name="Google Shape;1245;p181"/>
          <p:cNvSpPr txBox="1"/>
          <p:nvPr/>
        </p:nvSpPr>
        <p:spPr>
          <a:xfrm>
            <a:off x="3592450" y="3774950"/>
            <a:ext cx="5325600" cy="8328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1:</a:t>
            </a:r>
            <a:endParaRPr b="1" i="1" sz="1350">
              <a:solidFill>
                <a:schemeClr val="dk2"/>
              </a:solidFill>
              <a:latin typeface="DM Sans"/>
              <a:ea typeface="DM Sans"/>
              <a:cs typeface="DM Sans"/>
              <a:sym typeface="DM Sans"/>
            </a:endParaRPr>
          </a:p>
          <a:p>
            <a:pPr indent="0" lvl="0" marL="450000" marR="13500" rtl="0" algn="l">
              <a:lnSpc>
                <a:spcPct val="100000"/>
              </a:lnSpc>
              <a:spcBef>
                <a:spcPts val="0"/>
              </a:spcBef>
              <a:spcAft>
                <a:spcPts val="0"/>
              </a:spcAft>
              <a:buNone/>
            </a:pPr>
            <a:r>
              <a:rPr lang="es-419" sz="1350">
                <a:solidFill>
                  <a:schemeClr val="dk1"/>
                </a:solidFill>
                <a:latin typeface="DM Sans"/>
                <a:ea typeface="DM Sans"/>
                <a:cs typeface="DM Sans"/>
                <a:sym typeface="DM Sans"/>
              </a:rPr>
              <a:t>Te parecerá que hay un error en los datos, no te preocupes, cárgalos así. Los datos siempre tienen errores y el analista debe detectarlos a tiempo. 🤯</a:t>
            </a:r>
            <a:endParaRPr b="1" i="1" sz="1350">
              <a:solidFill>
                <a:schemeClr val="dk2"/>
              </a:solidFill>
              <a:latin typeface="DM Sans"/>
              <a:ea typeface="DM Sans"/>
              <a:cs typeface="DM Sans"/>
              <a:sym typeface="DM Sans"/>
            </a:endParaRPr>
          </a:p>
        </p:txBody>
      </p:sp>
      <p:grpSp>
        <p:nvGrpSpPr>
          <p:cNvPr id="1246" name="Google Shape;1246;p181"/>
          <p:cNvGrpSpPr/>
          <p:nvPr/>
        </p:nvGrpSpPr>
        <p:grpSpPr>
          <a:xfrm>
            <a:off x="3345066" y="3962788"/>
            <a:ext cx="445206" cy="558300"/>
            <a:chOff x="3959538" y="4088925"/>
            <a:chExt cx="407325" cy="558300"/>
          </a:xfrm>
        </p:grpSpPr>
        <p:sp>
          <p:nvSpPr>
            <p:cNvPr id="1247" name="Google Shape;1247;p181"/>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8" name="Google Shape;1248;p181"/>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249" name="Google Shape;1249;p181"/>
          <p:cNvSpPr/>
          <p:nvPr/>
        </p:nvSpPr>
        <p:spPr>
          <a:xfrm>
            <a:off x="31029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a:t>
            </a:r>
            <a:endParaRPr b="1">
              <a:latin typeface="DM Sans"/>
              <a:ea typeface="DM Sans"/>
              <a:cs typeface="DM Sans"/>
              <a:sym typeface="DM Sans"/>
            </a:endParaRPr>
          </a:p>
        </p:txBody>
      </p:sp>
      <p:grpSp>
        <p:nvGrpSpPr>
          <p:cNvPr id="1250" name="Google Shape;1250;p181"/>
          <p:cNvGrpSpPr/>
          <p:nvPr/>
        </p:nvGrpSpPr>
        <p:grpSpPr>
          <a:xfrm>
            <a:off x="8289540" y="146660"/>
            <a:ext cx="623188" cy="623188"/>
            <a:chOff x="5323100" y="2467173"/>
            <a:chExt cx="738900" cy="738900"/>
          </a:xfrm>
        </p:grpSpPr>
        <p:sp>
          <p:nvSpPr>
            <p:cNvPr id="1251" name="Google Shape;1251;p18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52" name="Google Shape;1252;p181"/>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82"/>
          <p:cNvSpPr txBox="1"/>
          <p:nvPr/>
        </p:nvSpPr>
        <p:spPr>
          <a:xfrm>
            <a:off x="3526200" y="1637200"/>
            <a:ext cx="5067300" cy="166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1350">
                <a:solidFill>
                  <a:schemeClr val="dk1"/>
                </a:solidFill>
                <a:highlight>
                  <a:schemeClr val="lt1"/>
                </a:highlight>
                <a:latin typeface="DM Sans"/>
                <a:ea typeface="DM Sans"/>
                <a:cs typeface="DM Sans"/>
                <a:sym typeface="DM Sans"/>
              </a:rPr>
              <a:t>Continuando con el ejercicio anterior, ahora vamos a cargar datos en la tabla de provincias.➕ En esta ocasión deberán insertar 5 provincias de Argentina y 5 Departamentos de Uruguay. A cada uno deberán asignarle un ID, determinar el ID de país que corresponda y cargar si es o no limítrofe. </a:t>
            </a:r>
            <a:endParaRPr sz="1350">
              <a:solidFill>
                <a:schemeClr val="dk1"/>
              </a:solidFill>
              <a:highlight>
                <a:srgbClr val="FFFFFF"/>
              </a:highlight>
              <a:latin typeface="DM Sans"/>
              <a:ea typeface="DM Sans"/>
              <a:cs typeface="DM Sans"/>
              <a:sym typeface="DM Sans"/>
            </a:endParaRPr>
          </a:p>
        </p:txBody>
      </p:sp>
      <p:pic>
        <p:nvPicPr>
          <p:cNvPr id="1258" name="Google Shape;1258;p182"/>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259" name="Google Shape;1259;p182"/>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INSERCIÓN DE DATOS II</a:t>
            </a:r>
            <a:endParaRPr b="1" sz="1500">
              <a:latin typeface="DM Sans"/>
              <a:ea typeface="DM Sans"/>
              <a:cs typeface="DM Sans"/>
              <a:sym typeface="DM Sans"/>
            </a:endParaRPr>
          </a:p>
        </p:txBody>
      </p:sp>
      <p:pic>
        <p:nvPicPr>
          <p:cNvPr id="1260" name="Google Shape;1260;p182"/>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261" name="Google Shape;1261;p182"/>
          <p:cNvSpPr txBox="1"/>
          <p:nvPr/>
        </p:nvSpPr>
        <p:spPr>
          <a:xfrm>
            <a:off x="4119000" y="3358725"/>
            <a:ext cx="4474500" cy="1263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2: </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Recuerda que el campo LIMITROFE es solamente una marca que indica si limita con otro país. Puede ser un 1 o un 0, como encendido y apagado. Carga al menos 10 provincias. 😁</a:t>
            </a:r>
            <a:endParaRPr i="1" sz="1350">
              <a:solidFill>
                <a:schemeClr val="dk2"/>
              </a:solidFill>
              <a:latin typeface="DM Sans"/>
              <a:ea typeface="DM Sans"/>
              <a:cs typeface="DM Sans"/>
              <a:sym typeface="DM Sans"/>
            </a:endParaRPr>
          </a:p>
        </p:txBody>
      </p:sp>
      <p:grpSp>
        <p:nvGrpSpPr>
          <p:cNvPr id="1262" name="Google Shape;1262;p182"/>
          <p:cNvGrpSpPr/>
          <p:nvPr/>
        </p:nvGrpSpPr>
        <p:grpSpPr>
          <a:xfrm>
            <a:off x="3871616" y="3880088"/>
            <a:ext cx="445206" cy="558300"/>
            <a:chOff x="3959538" y="4088925"/>
            <a:chExt cx="407325" cy="558300"/>
          </a:xfrm>
        </p:grpSpPr>
        <p:sp>
          <p:nvSpPr>
            <p:cNvPr id="1263" name="Google Shape;1263;p182"/>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4" name="Google Shape;1264;p182"/>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265" name="Google Shape;1265;p182"/>
          <p:cNvSpPr/>
          <p:nvPr/>
        </p:nvSpPr>
        <p:spPr>
          <a:xfrm>
            <a:off x="2874300" y="856450"/>
            <a:ext cx="15039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2</a:t>
            </a:r>
            <a:endParaRPr b="1">
              <a:latin typeface="DM Sans"/>
              <a:ea typeface="DM Sans"/>
              <a:cs typeface="DM Sans"/>
              <a:sym typeface="DM Sans"/>
            </a:endParaRPr>
          </a:p>
        </p:txBody>
      </p:sp>
      <p:grpSp>
        <p:nvGrpSpPr>
          <p:cNvPr id="1266" name="Google Shape;1266;p182"/>
          <p:cNvGrpSpPr/>
          <p:nvPr/>
        </p:nvGrpSpPr>
        <p:grpSpPr>
          <a:xfrm>
            <a:off x="8289540" y="146660"/>
            <a:ext cx="623188" cy="623188"/>
            <a:chOff x="5323100" y="2467173"/>
            <a:chExt cx="738900" cy="738900"/>
          </a:xfrm>
        </p:grpSpPr>
        <p:sp>
          <p:nvSpPr>
            <p:cNvPr id="1267" name="Google Shape;1267;p18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68" name="Google Shape;1268;p182"/>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83"/>
          <p:cNvSpPr txBox="1"/>
          <p:nvPr/>
        </p:nvSpPr>
        <p:spPr>
          <a:xfrm>
            <a:off x="3590700" y="1655325"/>
            <a:ext cx="5002800" cy="168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En la </a:t>
            </a:r>
            <a:r>
              <a:rPr lang="es-419" sz="1350" u="sng">
                <a:solidFill>
                  <a:srgbClr val="83AEFB"/>
                </a:solidFill>
                <a:highlight>
                  <a:schemeClr val="lt1"/>
                </a:highlight>
                <a:latin typeface="DM Sans"/>
                <a:ea typeface="DM Sans"/>
                <a:cs typeface="DM Sans"/>
                <a:sym typeface="DM Sans"/>
                <a:hlinkClick action="ppaction://hlinksldjump" r:id="rId3">
                  <a:extLst>
                    <a:ext uri="{A12FA001-AC4F-418D-AE19-62706E023703}">
                      <ahyp:hlinkClr val="tx"/>
                    </a:ext>
                  </a:extLst>
                </a:hlinkClick>
              </a:rPr>
              <a:t>actividad 1</a:t>
            </a:r>
            <a:r>
              <a:rPr lang="es-419" sz="1350">
                <a:solidFill>
                  <a:srgbClr val="83AEFB"/>
                </a:solidFill>
                <a:highlight>
                  <a:schemeClr val="lt1"/>
                </a:highlight>
                <a:latin typeface="DM Sans"/>
                <a:ea typeface="DM Sans"/>
                <a:cs typeface="DM Sans"/>
                <a:sym typeface="DM Sans"/>
              </a:rPr>
              <a:t> </a:t>
            </a:r>
            <a:r>
              <a:rPr lang="es-419" sz="1350">
                <a:solidFill>
                  <a:schemeClr val="dk1"/>
                </a:solidFill>
                <a:highlight>
                  <a:schemeClr val="lt1"/>
                </a:highlight>
                <a:latin typeface="DM Sans"/>
                <a:ea typeface="DM Sans"/>
                <a:cs typeface="DM Sans"/>
                <a:sym typeface="DM Sans"/>
              </a:rPr>
              <a:t>de este capítulo hemos cargado datos erróneos en la tabla PAIS. Por ejemplo, Reino Unido e Inglaterra podrían considerarse duplicados (aunque no lo sean del todo). 📝 Tu tarea es eliminar el registro correspondiente a Reino Unido de la tabla PAIS. </a:t>
            </a:r>
            <a:endParaRPr sz="1350">
              <a:solidFill>
                <a:schemeClr val="dk1"/>
              </a:solidFill>
              <a:highlight>
                <a:srgbClr val="FFFFFF"/>
              </a:highlight>
              <a:latin typeface="DM Sans"/>
              <a:ea typeface="DM Sans"/>
              <a:cs typeface="DM Sans"/>
              <a:sym typeface="DM Sans"/>
            </a:endParaRPr>
          </a:p>
        </p:txBody>
      </p:sp>
      <p:pic>
        <p:nvPicPr>
          <p:cNvPr id="1274" name="Google Shape;1274;p183"/>
          <p:cNvPicPr preferRelativeResize="0"/>
          <p:nvPr/>
        </p:nvPicPr>
        <p:blipFill>
          <a:blip r:embed="rId4">
            <a:alphaModFix/>
          </a:blip>
          <a:stretch>
            <a:fillRect/>
          </a:stretch>
        </p:blipFill>
        <p:spPr>
          <a:xfrm>
            <a:off x="208425" y="318800"/>
            <a:ext cx="2525800" cy="4505900"/>
          </a:xfrm>
          <a:prstGeom prst="rect">
            <a:avLst/>
          </a:prstGeom>
          <a:noFill/>
          <a:ln>
            <a:noFill/>
          </a:ln>
        </p:spPr>
      </p:pic>
      <p:sp>
        <p:nvSpPr>
          <p:cNvPr id="1275" name="Google Shape;1275;p183"/>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BORRADO DE DATOS I</a:t>
            </a:r>
            <a:endParaRPr b="1" sz="1500">
              <a:latin typeface="DM Sans"/>
              <a:ea typeface="DM Sans"/>
              <a:cs typeface="DM Sans"/>
              <a:sym typeface="DM Sans"/>
            </a:endParaRPr>
          </a:p>
        </p:txBody>
      </p:sp>
      <p:pic>
        <p:nvPicPr>
          <p:cNvPr id="1276" name="Google Shape;1276;p183"/>
          <p:cNvPicPr preferRelativeResize="0"/>
          <p:nvPr/>
        </p:nvPicPr>
        <p:blipFill rotWithShape="1">
          <a:blip r:embed="rId5">
            <a:alphaModFix/>
          </a:blip>
          <a:srcRect b="0" l="0" r="0" t="0"/>
          <a:stretch/>
        </p:blipFill>
        <p:spPr>
          <a:xfrm>
            <a:off x="8390711" y="196650"/>
            <a:ext cx="522014" cy="523200"/>
          </a:xfrm>
          <a:prstGeom prst="rect">
            <a:avLst/>
          </a:prstGeom>
          <a:noFill/>
          <a:ln>
            <a:noFill/>
          </a:ln>
        </p:spPr>
      </p:pic>
      <p:sp>
        <p:nvSpPr>
          <p:cNvPr id="1277" name="Google Shape;1277;p183"/>
          <p:cNvSpPr txBox="1"/>
          <p:nvPr/>
        </p:nvSpPr>
        <p:spPr>
          <a:xfrm>
            <a:off x="4066750" y="3630700"/>
            <a:ext cx="4526700" cy="10071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3:</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El comando DELETE es muy útil pero muy peligroso. ⚠️ Debe ser usado con mucha cautela para evitar borrar tablas enteras o datos en uso. </a:t>
            </a:r>
            <a:endParaRPr b="1" i="1" sz="1350">
              <a:solidFill>
                <a:schemeClr val="dk2"/>
              </a:solidFill>
              <a:latin typeface="DM Sans"/>
              <a:ea typeface="DM Sans"/>
              <a:cs typeface="DM Sans"/>
              <a:sym typeface="DM Sans"/>
            </a:endParaRPr>
          </a:p>
        </p:txBody>
      </p:sp>
      <p:grpSp>
        <p:nvGrpSpPr>
          <p:cNvPr id="1278" name="Google Shape;1278;p183"/>
          <p:cNvGrpSpPr/>
          <p:nvPr/>
        </p:nvGrpSpPr>
        <p:grpSpPr>
          <a:xfrm>
            <a:off x="3871616" y="3880088"/>
            <a:ext cx="445206" cy="558300"/>
            <a:chOff x="3959538" y="4088925"/>
            <a:chExt cx="407325" cy="558300"/>
          </a:xfrm>
        </p:grpSpPr>
        <p:sp>
          <p:nvSpPr>
            <p:cNvPr id="1279" name="Google Shape;1279;p183"/>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0" name="Google Shape;1280;p183"/>
            <p:cNvPicPr preferRelativeResize="0"/>
            <p:nvPr/>
          </p:nvPicPr>
          <p:blipFill rotWithShape="1">
            <a:blip r:embed="rId6">
              <a:alphaModFix/>
            </a:blip>
            <a:srcRect b="11598" l="20899" r="21303" t="9174"/>
            <a:stretch/>
          </p:blipFill>
          <p:spPr>
            <a:xfrm>
              <a:off x="3959538" y="4088925"/>
              <a:ext cx="407325" cy="558300"/>
            </a:xfrm>
            <a:prstGeom prst="rect">
              <a:avLst/>
            </a:prstGeom>
            <a:noFill/>
            <a:ln>
              <a:noFill/>
            </a:ln>
          </p:spPr>
        </p:pic>
      </p:grpSp>
      <p:sp>
        <p:nvSpPr>
          <p:cNvPr id="1281" name="Google Shape;1281;p183"/>
          <p:cNvSpPr/>
          <p:nvPr/>
        </p:nvSpPr>
        <p:spPr>
          <a:xfrm>
            <a:off x="2874300" y="856450"/>
            <a:ext cx="15750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3</a:t>
            </a:r>
            <a:endParaRPr b="1">
              <a:latin typeface="DM Sans"/>
              <a:ea typeface="DM Sans"/>
              <a:cs typeface="DM Sans"/>
              <a:sym typeface="DM Sans"/>
            </a:endParaRPr>
          </a:p>
        </p:txBody>
      </p:sp>
      <p:grpSp>
        <p:nvGrpSpPr>
          <p:cNvPr id="1282" name="Google Shape;1282;p183"/>
          <p:cNvGrpSpPr/>
          <p:nvPr/>
        </p:nvGrpSpPr>
        <p:grpSpPr>
          <a:xfrm>
            <a:off x="8289540" y="146660"/>
            <a:ext cx="623188" cy="623188"/>
            <a:chOff x="5323100" y="2467173"/>
            <a:chExt cx="738900" cy="738900"/>
          </a:xfrm>
        </p:grpSpPr>
        <p:sp>
          <p:nvSpPr>
            <p:cNvPr id="1283" name="Google Shape;1283;p1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84" name="Google Shape;1284;p183"/>
            <p:cNvPicPr preferRelativeResize="0"/>
            <p:nvPr/>
          </p:nvPicPr>
          <p:blipFill>
            <a:blip r:embed="rId7">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84"/>
          <p:cNvSpPr txBox="1"/>
          <p:nvPr/>
        </p:nvSpPr>
        <p:spPr>
          <a:xfrm>
            <a:off x="3766400" y="1990188"/>
            <a:ext cx="4793700" cy="116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Hemos agregado algunos valores incorrectos en la tabla PAIS. En esta ocasión vamos a corregirlos.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Reemplaza el valor CARDIFF por GALES dentro de la tabla PAIS. </a:t>
            </a:r>
            <a:endParaRPr sz="1350">
              <a:solidFill>
                <a:schemeClr val="dk1"/>
              </a:solidFill>
              <a:highlight>
                <a:srgbClr val="FFFFFF"/>
              </a:highlight>
              <a:latin typeface="DM Sans"/>
              <a:ea typeface="DM Sans"/>
              <a:cs typeface="DM Sans"/>
              <a:sym typeface="DM Sans"/>
            </a:endParaRPr>
          </a:p>
        </p:txBody>
      </p:sp>
      <p:pic>
        <p:nvPicPr>
          <p:cNvPr id="1290" name="Google Shape;1290;p184"/>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291" name="Google Shape;1291;p184"/>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3000">
                <a:latin typeface="DM Sans"/>
                <a:ea typeface="DM Sans"/>
                <a:cs typeface="DM Sans"/>
                <a:sym typeface="DM Sans"/>
              </a:rPr>
              <a:t>BORRADO DE DATOS II</a:t>
            </a:r>
            <a:endParaRPr b="1" sz="1500">
              <a:latin typeface="DM Sans"/>
              <a:ea typeface="DM Sans"/>
              <a:cs typeface="DM Sans"/>
              <a:sym typeface="DM Sans"/>
            </a:endParaRPr>
          </a:p>
        </p:txBody>
      </p:sp>
      <p:pic>
        <p:nvPicPr>
          <p:cNvPr id="1292" name="Google Shape;1292;p184"/>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293" name="Google Shape;1293;p184"/>
          <p:cNvSpPr txBox="1"/>
          <p:nvPr/>
        </p:nvSpPr>
        <p:spPr>
          <a:xfrm>
            <a:off x="4556000" y="3512275"/>
            <a:ext cx="4202700" cy="10290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4:</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Es recomendable comentar todo el código que se escriba. Esto mejora la legibilidad y permite que sea entendido por todo el equipo de trabajo. 🤝</a:t>
            </a:r>
            <a:endParaRPr b="1" i="1" sz="1350">
              <a:solidFill>
                <a:schemeClr val="dk2"/>
              </a:solidFill>
              <a:latin typeface="DM Sans"/>
              <a:ea typeface="DM Sans"/>
              <a:cs typeface="DM Sans"/>
              <a:sym typeface="DM Sans"/>
            </a:endParaRPr>
          </a:p>
        </p:txBody>
      </p:sp>
      <p:grpSp>
        <p:nvGrpSpPr>
          <p:cNvPr id="1294" name="Google Shape;1294;p184"/>
          <p:cNvGrpSpPr/>
          <p:nvPr/>
        </p:nvGrpSpPr>
        <p:grpSpPr>
          <a:xfrm>
            <a:off x="4308616" y="3783638"/>
            <a:ext cx="445206" cy="558300"/>
            <a:chOff x="3959538" y="4088925"/>
            <a:chExt cx="407325" cy="558300"/>
          </a:xfrm>
        </p:grpSpPr>
        <p:sp>
          <p:nvSpPr>
            <p:cNvPr id="1295" name="Google Shape;1295;p184"/>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6" name="Google Shape;1296;p184"/>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297" name="Google Shape;1297;p184"/>
          <p:cNvSpPr/>
          <p:nvPr/>
        </p:nvSpPr>
        <p:spPr>
          <a:xfrm>
            <a:off x="2874300" y="856450"/>
            <a:ext cx="16107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4</a:t>
            </a:r>
            <a:endParaRPr b="1">
              <a:latin typeface="DM Sans"/>
              <a:ea typeface="DM Sans"/>
              <a:cs typeface="DM Sans"/>
              <a:sym typeface="DM Sans"/>
            </a:endParaRPr>
          </a:p>
        </p:txBody>
      </p:sp>
      <p:grpSp>
        <p:nvGrpSpPr>
          <p:cNvPr id="1298" name="Google Shape;1298;p184"/>
          <p:cNvGrpSpPr/>
          <p:nvPr/>
        </p:nvGrpSpPr>
        <p:grpSpPr>
          <a:xfrm>
            <a:off x="8289540" y="146660"/>
            <a:ext cx="623188" cy="623188"/>
            <a:chOff x="5323100" y="2467173"/>
            <a:chExt cx="738900" cy="738900"/>
          </a:xfrm>
        </p:grpSpPr>
        <p:sp>
          <p:nvSpPr>
            <p:cNvPr id="1299" name="Google Shape;1299;p1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300" name="Google Shape;1300;p184"/>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85"/>
          <p:cNvSpPr txBox="1"/>
          <p:nvPr/>
        </p:nvSpPr>
        <p:spPr>
          <a:xfrm>
            <a:off x="3719075" y="1780875"/>
            <a:ext cx="4841100" cy="126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chemeClr val="lt1"/>
                </a:highlight>
                <a:latin typeface="DM Sans"/>
                <a:ea typeface="DM Sans"/>
                <a:cs typeface="DM Sans"/>
                <a:sym typeface="DM Sans"/>
              </a:rPr>
              <a:t>Hagamos un repaso general de las tablas creadas: PAIS y PROVINCIA. Consultemos el contenido de ambas tablas y verifiquemos si ha quedado todo correcto. Si hay errores, es el momento de corregirlos. 📌</a:t>
            </a:r>
            <a:endParaRPr sz="1350">
              <a:solidFill>
                <a:schemeClr val="dk1"/>
              </a:solidFill>
              <a:highlight>
                <a:srgbClr val="FFFFFF"/>
              </a:highlight>
              <a:latin typeface="DM Sans"/>
              <a:ea typeface="DM Sans"/>
              <a:cs typeface="DM Sans"/>
              <a:sym typeface="DM Sans"/>
            </a:endParaRPr>
          </a:p>
        </p:txBody>
      </p:sp>
      <p:pic>
        <p:nvPicPr>
          <p:cNvPr id="1306" name="Google Shape;1306;p185"/>
          <p:cNvPicPr preferRelativeResize="0"/>
          <p:nvPr/>
        </p:nvPicPr>
        <p:blipFill>
          <a:blip r:embed="rId3">
            <a:alphaModFix/>
          </a:blip>
          <a:stretch>
            <a:fillRect/>
          </a:stretch>
        </p:blipFill>
        <p:spPr>
          <a:xfrm>
            <a:off x="208425" y="318800"/>
            <a:ext cx="2525800" cy="4505900"/>
          </a:xfrm>
          <a:prstGeom prst="rect">
            <a:avLst/>
          </a:prstGeom>
          <a:noFill/>
          <a:ln>
            <a:noFill/>
          </a:ln>
        </p:spPr>
      </p:pic>
      <p:sp>
        <p:nvSpPr>
          <p:cNvPr id="1307" name="Google Shape;1307;p185"/>
          <p:cNvSpPr txBox="1"/>
          <p:nvPr/>
        </p:nvSpPr>
        <p:spPr>
          <a:xfrm>
            <a:off x="1937400" y="298150"/>
            <a:ext cx="52692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CONSULTA GENERAL</a:t>
            </a:r>
            <a:endParaRPr b="1" sz="1500">
              <a:latin typeface="DM Sans"/>
              <a:ea typeface="DM Sans"/>
              <a:cs typeface="DM Sans"/>
              <a:sym typeface="DM Sans"/>
            </a:endParaRPr>
          </a:p>
        </p:txBody>
      </p:sp>
      <p:pic>
        <p:nvPicPr>
          <p:cNvPr id="1308" name="Google Shape;1308;p185"/>
          <p:cNvPicPr preferRelativeResize="0"/>
          <p:nvPr/>
        </p:nvPicPr>
        <p:blipFill rotWithShape="1">
          <a:blip r:embed="rId4">
            <a:alphaModFix/>
          </a:blip>
          <a:srcRect b="0" l="0" r="0" t="0"/>
          <a:stretch/>
        </p:blipFill>
        <p:spPr>
          <a:xfrm>
            <a:off x="8390711" y="196650"/>
            <a:ext cx="522014" cy="523200"/>
          </a:xfrm>
          <a:prstGeom prst="rect">
            <a:avLst/>
          </a:prstGeom>
          <a:noFill/>
          <a:ln>
            <a:noFill/>
          </a:ln>
        </p:spPr>
      </p:pic>
      <p:sp>
        <p:nvSpPr>
          <p:cNvPr id="1309" name="Google Shape;1309;p185"/>
          <p:cNvSpPr txBox="1"/>
          <p:nvPr/>
        </p:nvSpPr>
        <p:spPr>
          <a:xfrm>
            <a:off x="4556000" y="3468200"/>
            <a:ext cx="4110300" cy="8739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450000" rtl="0" algn="l">
              <a:lnSpc>
                <a:spcPct val="100000"/>
              </a:lnSpc>
              <a:spcBef>
                <a:spcPts val="0"/>
              </a:spcBef>
              <a:spcAft>
                <a:spcPts val="0"/>
              </a:spcAft>
              <a:buNone/>
            </a:pPr>
            <a:r>
              <a:rPr b="1" i="1" lang="es-419" sz="1350">
                <a:solidFill>
                  <a:schemeClr val="dk2"/>
                </a:solidFill>
                <a:latin typeface="DM Sans"/>
                <a:ea typeface="DM Sans"/>
                <a:cs typeface="DM Sans"/>
                <a:sym typeface="DM Sans"/>
              </a:rPr>
              <a:t>Notas actividad 5:</a:t>
            </a:r>
            <a:endParaRPr b="1" i="1" sz="1350">
              <a:solidFill>
                <a:schemeClr val="dk2"/>
              </a:solidFill>
              <a:latin typeface="DM Sans"/>
              <a:ea typeface="DM Sans"/>
              <a:cs typeface="DM Sans"/>
              <a:sym typeface="DM Sans"/>
            </a:endParaRPr>
          </a:p>
          <a:p>
            <a:pPr indent="0" lvl="0" marL="450000" rtl="0" algn="l">
              <a:lnSpc>
                <a:spcPct val="100000"/>
              </a:lnSpc>
              <a:spcBef>
                <a:spcPts val="0"/>
              </a:spcBef>
              <a:spcAft>
                <a:spcPts val="0"/>
              </a:spcAft>
              <a:buNone/>
            </a:pPr>
            <a:r>
              <a:rPr lang="es-419" sz="1350">
                <a:solidFill>
                  <a:schemeClr val="dk1"/>
                </a:solidFill>
                <a:latin typeface="DM Sans"/>
                <a:ea typeface="DM Sans"/>
                <a:cs typeface="DM Sans"/>
                <a:sym typeface="DM Sans"/>
              </a:rPr>
              <a:t>Los comentarios se pueden insertar con --doble guión medio o con /*barra y asterisco*/ 🤘</a:t>
            </a:r>
            <a:endParaRPr b="1" i="1" sz="1350">
              <a:solidFill>
                <a:schemeClr val="dk2"/>
              </a:solidFill>
              <a:latin typeface="DM Sans"/>
              <a:ea typeface="DM Sans"/>
              <a:cs typeface="DM Sans"/>
              <a:sym typeface="DM Sans"/>
            </a:endParaRPr>
          </a:p>
        </p:txBody>
      </p:sp>
      <p:grpSp>
        <p:nvGrpSpPr>
          <p:cNvPr id="1310" name="Google Shape;1310;p185"/>
          <p:cNvGrpSpPr/>
          <p:nvPr/>
        </p:nvGrpSpPr>
        <p:grpSpPr>
          <a:xfrm>
            <a:off x="4308616" y="3713288"/>
            <a:ext cx="445206" cy="558300"/>
            <a:chOff x="3959538" y="4088925"/>
            <a:chExt cx="407325" cy="558300"/>
          </a:xfrm>
        </p:grpSpPr>
        <p:sp>
          <p:nvSpPr>
            <p:cNvPr id="1311" name="Google Shape;1311;p185"/>
            <p:cNvSpPr/>
            <p:nvPr/>
          </p:nvSpPr>
          <p:spPr>
            <a:xfrm>
              <a:off x="4016650" y="4132925"/>
              <a:ext cx="293100" cy="510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2" name="Google Shape;1312;p185"/>
            <p:cNvPicPr preferRelativeResize="0"/>
            <p:nvPr/>
          </p:nvPicPr>
          <p:blipFill rotWithShape="1">
            <a:blip r:embed="rId5">
              <a:alphaModFix/>
            </a:blip>
            <a:srcRect b="11598" l="20899" r="21303" t="9174"/>
            <a:stretch/>
          </p:blipFill>
          <p:spPr>
            <a:xfrm>
              <a:off x="3959538" y="4088925"/>
              <a:ext cx="407325" cy="558300"/>
            </a:xfrm>
            <a:prstGeom prst="rect">
              <a:avLst/>
            </a:prstGeom>
            <a:noFill/>
            <a:ln>
              <a:noFill/>
            </a:ln>
          </p:spPr>
        </p:pic>
      </p:grpSp>
      <p:sp>
        <p:nvSpPr>
          <p:cNvPr id="1313" name="Google Shape;1313;p185"/>
          <p:cNvSpPr/>
          <p:nvPr/>
        </p:nvSpPr>
        <p:spPr>
          <a:xfrm>
            <a:off x="2874300" y="856450"/>
            <a:ext cx="1681800" cy="259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5</a:t>
            </a:r>
            <a:endParaRPr b="1">
              <a:latin typeface="DM Sans"/>
              <a:ea typeface="DM Sans"/>
              <a:cs typeface="DM Sans"/>
              <a:sym typeface="DM Sans"/>
            </a:endParaRPr>
          </a:p>
        </p:txBody>
      </p:sp>
      <p:grpSp>
        <p:nvGrpSpPr>
          <p:cNvPr id="1314" name="Google Shape;1314;p185"/>
          <p:cNvGrpSpPr/>
          <p:nvPr/>
        </p:nvGrpSpPr>
        <p:grpSpPr>
          <a:xfrm>
            <a:off x="8289540" y="146660"/>
            <a:ext cx="623188" cy="623188"/>
            <a:chOff x="5323100" y="2467173"/>
            <a:chExt cx="738900" cy="738900"/>
          </a:xfrm>
        </p:grpSpPr>
        <p:sp>
          <p:nvSpPr>
            <p:cNvPr id="1315" name="Google Shape;1315;p18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316" name="Google Shape;1316;p185"/>
            <p:cNvPicPr preferRelativeResize="0"/>
            <p:nvPr/>
          </p:nvPicPr>
          <p:blipFill>
            <a:blip r:embed="rId6">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86"/>
          <p:cNvSpPr txBox="1"/>
          <p:nvPr/>
        </p:nvSpPr>
        <p:spPr>
          <a:xfrm>
            <a:off x="2747850" y="1902150"/>
            <a:ext cx="36483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100">
                <a:solidFill>
                  <a:schemeClr val="dk1"/>
                </a:solidFill>
                <a:latin typeface="DM Sans"/>
                <a:ea typeface="DM Sans"/>
                <a:cs typeface="DM Sans"/>
                <a:sym typeface="DM Sans"/>
              </a:rPr>
              <a:t>Resoluciones</a:t>
            </a:r>
            <a:endParaRPr b="1" sz="4100">
              <a:solidFill>
                <a:schemeClr val="dk1"/>
              </a:solidFill>
              <a:latin typeface="DM Sans"/>
              <a:ea typeface="DM Sans"/>
              <a:cs typeface="DM Sans"/>
              <a:sym typeface="DM Sans"/>
            </a:endParaRPr>
          </a:p>
          <a:p>
            <a:pPr indent="0" lvl="0" marL="0" rtl="0" algn="ctr">
              <a:spcBef>
                <a:spcPts val="0"/>
              </a:spcBef>
              <a:spcAft>
                <a:spcPts val="0"/>
              </a:spcAft>
              <a:buNone/>
            </a:pPr>
            <a:r>
              <a:rPr b="1" baseline="30000" lang="es-419" sz="4100">
                <a:solidFill>
                  <a:schemeClr val="dk1"/>
                </a:solidFill>
                <a:latin typeface="DM Sans"/>
                <a:ea typeface="DM Sans"/>
                <a:cs typeface="DM Sans"/>
                <a:sym typeface="DM Sans"/>
              </a:rPr>
              <a:t>📖</a:t>
            </a:r>
            <a:endParaRPr b="1" baseline="30000" sz="4100">
              <a:solidFill>
                <a:schemeClr val="dk1"/>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8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87"/>
          <p:cNvSpPr txBox="1"/>
          <p:nvPr/>
        </p:nvSpPr>
        <p:spPr>
          <a:xfrm>
            <a:off x="631650" y="1681688"/>
            <a:ext cx="7880700" cy="2519100"/>
          </a:xfrm>
          <a:prstGeom prst="rect">
            <a:avLst/>
          </a:prstGeom>
          <a:solidFill>
            <a:schemeClr val="lt2"/>
          </a:solidFill>
          <a:ln>
            <a:noFill/>
          </a:ln>
        </p:spPr>
        <p:txBody>
          <a:bodyPr anchorCtr="0" anchor="ctr"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INSERT INTO PAIS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VALUES</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(1, 'ARGENTINA'),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(2, 'URUGUAY'),</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(3, 'INGLATERRA'),</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(4, 'REINO UNIDO'),</a:t>
            </a:r>
            <a:endParaRPr b="1"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419" sz="1500">
                <a:solidFill>
                  <a:schemeClr val="dk1"/>
                </a:solidFill>
                <a:latin typeface="Helvetica Neue"/>
                <a:ea typeface="Helvetica Neue"/>
                <a:cs typeface="Helvetica Neue"/>
                <a:sym typeface="Helvetica Neue"/>
              </a:rPr>
              <a:t>(5, 'CARDIFF')</a:t>
            </a:r>
            <a:endParaRPr sz="1200">
              <a:solidFill>
                <a:srgbClr val="FFFFFF"/>
              </a:solidFill>
              <a:latin typeface="Courier New"/>
              <a:ea typeface="Courier New"/>
              <a:cs typeface="Courier New"/>
              <a:sym typeface="Courier New"/>
            </a:endParaRPr>
          </a:p>
        </p:txBody>
      </p:sp>
      <p:sp>
        <p:nvSpPr>
          <p:cNvPr id="1328" name="Google Shape;1328;p187"/>
          <p:cNvSpPr/>
          <p:nvPr/>
        </p:nvSpPr>
        <p:spPr>
          <a:xfrm>
            <a:off x="1032250" y="856450"/>
            <a:ext cx="3539700" cy="293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500">
                <a:solidFill>
                  <a:schemeClr val="dk1"/>
                </a:solidFill>
                <a:latin typeface="DM Sans"/>
                <a:ea typeface="DM Sans"/>
                <a:cs typeface="DM Sans"/>
                <a:sym typeface="DM Sans"/>
              </a:rPr>
              <a:t>Actividad N° 1 - </a:t>
            </a:r>
            <a:r>
              <a:rPr b="1" lang="es-419" sz="1500" u="sng">
                <a:solidFill>
                  <a:schemeClr val="lt1"/>
                </a:solidFill>
                <a:latin typeface="DM Sans"/>
                <a:ea typeface="DM Sans"/>
                <a:cs typeface="DM Sans"/>
                <a:sym typeface="DM Sans"/>
                <a:hlinkClick action="ppaction://hlinksldjump" r:id="rId3">
                  <a:extLst>
                    <a:ext uri="{A12FA001-AC4F-418D-AE19-62706E023703}">
                      <ahyp:hlinkClr val="tx"/>
                    </a:ext>
                  </a:extLst>
                </a:hlinkClick>
              </a:rPr>
              <a:t>Inserción de datos I</a:t>
            </a:r>
            <a:endParaRPr b="1">
              <a:solidFill>
                <a:schemeClr val="lt1"/>
              </a:solidFill>
              <a:latin typeface="DM Sans"/>
              <a:ea typeface="DM Sans"/>
              <a:cs typeface="DM Sans"/>
              <a:sym typeface="DM Sans"/>
            </a:endParaRPr>
          </a:p>
        </p:txBody>
      </p:sp>
      <p:sp>
        <p:nvSpPr>
          <p:cNvPr id="1329" name="Google Shape;1329;p187"/>
          <p:cNvSpPr txBox="1"/>
          <p:nvPr/>
        </p:nvSpPr>
        <p:spPr>
          <a:xfrm>
            <a:off x="897150" y="298150"/>
            <a:ext cx="5534700" cy="5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3000">
                <a:latin typeface="DM Sans"/>
                <a:ea typeface="DM Sans"/>
                <a:cs typeface="DM Sans"/>
                <a:sym typeface="DM Sans"/>
              </a:rPr>
              <a:t>SOLUCIÓN PROPUESTA</a:t>
            </a:r>
            <a:endParaRPr b="1" sz="15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